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av" ContentType="audio/x-wav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75" r:id="rId3"/>
    <p:sldId id="276" r:id="rId4"/>
    <p:sldId id="277" r:id="rId5"/>
    <p:sldId id="302" r:id="rId6"/>
    <p:sldId id="303" r:id="rId7"/>
    <p:sldId id="304" r:id="rId8"/>
    <p:sldId id="305" r:id="rId9"/>
    <p:sldId id="306" r:id="rId10"/>
    <p:sldId id="300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9" r:id="rId20"/>
    <p:sldId id="320" r:id="rId21"/>
    <p:sldId id="321" r:id="rId22"/>
    <p:sldId id="274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11.jpeg"/><Relationship Id="rId1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Content Placeholder 3" descr="unnamed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635" y="0"/>
            <a:ext cx="12192635" cy="6858635"/>
          </a:xfrm>
          <a:prstGeom prst="rect">
            <a:avLst/>
          </a:prstGeom>
        </p:spPr>
      </p:pic>
      <p:sp>
        <p:nvSpPr>
          <p:cNvPr id="6" name="Text Box 5"/>
          <p:cNvSpPr txBox="1"/>
          <p:nvPr/>
        </p:nvSpPr>
        <p:spPr>
          <a:xfrm>
            <a:off x="1348105" y="2668905"/>
            <a:ext cx="9484360" cy="8604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50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UNIT 3: PUZZLES AND GAMES</a:t>
            </a:r>
            <a:endParaRPr lang="en-US" sz="50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285875" y="2530475"/>
            <a:ext cx="9664065" cy="120967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>
    <p:wheel spokes="8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 b="1">
                <a:latin typeface="Times New Roman" panose="02020603050405020304" charset="0"/>
                <a:cs typeface="Times New Roman" panose="02020603050405020304" charset="0"/>
              </a:rPr>
              <a:t>What things are common?</a:t>
            </a:r>
            <a:endParaRPr lang="en-US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9" name="Content Placeholder 8" descr="guessing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197350" y="1514475"/>
            <a:ext cx="3410585" cy="3829685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3186842" y="5967822"/>
            <a:ext cx="5432312" cy="64123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827233" y="5826641"/>
            <a:ext cx="21515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54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2 </a:t>
            </a:r>
            <a:r>
              <a:rPr lang="en-US" sz="54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mins</a:t>
            </a:r>
            <a:endParaRPr lang="en-US" sz="5400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4827270" y="5445760"/>
            <a:ext cx="2312670" cy="5219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 anchor="ctr">
            <a:spAutoFit/>
          </a:bodyPr>
          <a:p>
            <a:pPr algn="ctr"/>
            <a:r>
              <a:rPr lang="en-US" sz="2800" b="1" dirty="0" smtClean="0">
                <a:solidFill>
                  <a:srgbClr val="0070C0"/>
                </a:solidFill>
                <a:latin typeface="Colonna MT" panose="04020805060202030203" pitchFamily="82" charset="0"/>
              </a:rPr>
              <a:t>Time’s up</a:t>
            </a:r>
            <a:endParaRPr lang="en-US" sz="2800" b="1" dirty="0" smtClean="0">
              <a:solidFill>
                <a:srgbClr val="0070C0"/>
              </a:solidFill>
              <a:latin typeface="Colonna MT" panose="04020805060202030203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12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19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00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4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 b="1">
                <a:latin typeface="Times New Roman" panose="02020603050405020304" charset="0"/>
                <a:cs typeface="Times New Roman" panose="02020603050405020304" charset="0"/>
              </a:rPr>
              <a:t>What things are dull?</a:t>
            </a:r>
            <a:endParaRPr lang="en-US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9" name="Content Placeholder 8" descr="guessing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197350" y="1514475"/>
            <a:ext cx="3410585" cy="3829685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3186842" y="5967822"/>
            <a:ext cx="5432312" cy="64123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827233" y="5826641"/>
            <a:ext cx="21515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54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2 </a:t>
            </a:r>
            <a:r>
              <a:rPr lang="en-US" sz="54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mins</a:t>
            </a:r>
            <a:endParaRPr lang="en-US" sz="5400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4827270" y="5445760"/>
            <a:ext cx="2312670" cy="5219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 anchor="ctr">
            <a:spAutoFit/>
          </a:bodyPr>
          <a:p>
            <a:pPr algn="ctr"/>
            <a:r>
              <a:rPr lang="en-US" sz="2800" b="1" dirty="0" smtClean="0">
                <a:solidFill>
                  <a:srgbClr val="0070C0"/>
                </a:solidFill>
                <a:latin typeface="Colonna MT" panose="04020805060202030203" pitchFamily="82" charset="0"/>
              </a:rPr>
              <a:t>Time’s up</a:t>
            </a:r>
            <a:endParaRPr lang="en-US" sz="2800" b="1" dirty="0" smtClean="0">
              <a:solidFill>
                <a:srgbClr val="0070C0"/>
              </a:solidFill>
              <a:latin typeface="Colonna MT" panose="04020805060202030203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12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19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00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4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 b="1">
                <a:latin typeface="Times New Roman" panose="02020603050405020304" charset="0"/>
                <a:cs typeface="Times New Roman" panose="02020603050405020304" charset="0"/>
              </a:rPr>
              <a:t>What things are colorful?</a:t>
            </a:r>
            <a:endParaRPr lang="en-US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9" name="Content Placeholder 8" descr="guessing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197350" y="1514475"/>
            <a:ext cx="3410585" cy="3829685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3186842" y="5967822"/>
            <a:ext cx="5432312" cy="64123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827233" y="5826641"/>
            <a:ext cx="21515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54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2 </a:t>
            </a:r>
            <a:r>
              <a:rPr lang="en-US" sz="54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mins</a:t>
            </a:r>
            <a:endParaRPr lang="en-US" sz="5400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4827270" y="5445760"/>
            <a:ext cx="2312670" cy="5219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 anchor="ctr">
            <a:spAutoFit/>
          </a:bodyPr>
          <a:p>
            <a:pPr algn="ctr"/>
            <a:r>
              <a:rPr lang="en-US" sz="2800" b="1" dirty="0" smtClean="0">
                <a:solidFill>
                  <a:srgbClr val="0070C0"/>
                </a:solidFill>
                <a:latin typeface="Colonna MT" panose="04020805060202030203" pitchFamily="82" charset="0"/>
              </a:rPr>
              <a:t>Time’s up</a:t>
            </a:r>
            <a:endParaRPr lang="en-US" sz="2800" b="1" dirty="0" smtClean="0">
              <a:solidFill>
                <a:srgbClr val="0070C0"/>
              </a:solidFill>
              <a:latin typeface="Colonna MT" panose="04020805060202030203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12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19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00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4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 b="1">
                <a:latin typeface="Times New Roman" panose="02020603050405020304" charset="0"/>
                <a:cs typeface="Times New Roman" panose="02020603050405020304" charset="0"/>
              </a:rPr>
              <a:t>What things are rare?</a:t>
            </a:r>
            <a:endParaRPr lang="en-US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9" name="Content Placeholder 8" descr="guessing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197350" y="1514475"/>
            <a:ext cx="3410585" cy="3829685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3186842" y="5967822"/>
            <a:ext cx="5432312" cy="64123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827233" y="5826641"/>
            <a:ext cx="21515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54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2 </a:t>
            </a:r>
            <a:r>
              <a:rPr lang="en-US" sz="54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mins</a:t>
            </a:r>
            <a:endParaRPr lang="en-US" sz="5400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4827270" y="5445760"/>
            <a:ext cx="2312670" cy="5219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 anchor="ctr">
            <a:spAutoFit/>
          </a:bodyPr>
          <a:p>
            <a:pPr algn="ctr"/>
            <a:r>
              <a:rPr lang="en-US" sz="2800" b="1" dirty="0" smtClean="0">
                <a:solidFill>
                  <a:srgbClr val="0070C0"/>
                </a:solidFill>
                <a:latin typeface="Colonna MT" panose="04020805060202030203" pitchFamily="82" charset="0"/>
              </a:rPr>
              <a:t>Time’s up</a:t>
            </a:r>
            <a:endParaRPr lang="en-US" sz="2800" b="1" dirty="0" smtClean="0">
              <a:solidFill>
                <a:srgbClr val="0070C0"/>
              </a:solidFill>
              <a:latin typeface="Colonna MT" panose="04020805060202030203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12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19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00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4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pic>
        <p:nvPicPr>
          <p:cNvPr id="4" name="Content Placeholder 3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1007745" y="365125"/>
            <a:ext cx="10345420" cy="2670810"/>
          </a:xfrm>
          <a:prstGeom prst="rect">
            <a:avLst/>
          </a:prstGeom>
        </p:spPr>
      </p:pic>
      <p:sp>
        <p:nvSpPr>
          <p:cNvPr id="5" name="Text Box 4"/>
          <p:cNvSpPr txBox="1"/>
          <p:nvPr/>
        </p:nvSpPr>
        <p:spPr>
          <a:xfrm>
            <a:off x="1177925" y="4234815"/>
            <a:ext cx="9055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big, 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2220595" y="4234815"/>
            <a:ext cx="97282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fast, 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3460750" y="4234815"/>
            <a:ext cx="205613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dangerous, 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5896610" y="4234815"/>
            <a:ext cx="13296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heavy, 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7602855" y="4234815"/>
            <a:ext cx="203454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intelligent, 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2758440" y="4818380"/>
            <a:ext cx="101727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rare, 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1" name="Text Box 10"/>
          <p:cNvSpPr txBox="1"/>
          <p:nvPr/>
        </p:nvSpPr>
        <p:spPr>
          <a:xfrm>
            <a:off x="4383405" y="4818380"/>
            <a:ext cx="130746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pretty, 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2" name="Text Box 11"/>
          <p:cNvSpPr txBox="1"/>
          <p:nvPr/>
        </p:nvSpPr>
        <p:spPr>
          <a:xfrm>
            <a:off x="5896610" y="4818380"/>
            <a:ext cx="9055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ugly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007745" y="4218940"/>
            <a:ext cx="8825865" cy="1334135"/>
          </a:xfrm>
          <a:prstGeom prst="round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6" name="Content Placeholder 15"/>
          <p:cNvSpPr/>
          <p:nvPr>
            <p:ph sz="half" idx="2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3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232910" cy="892175"/>
          </a:xfrm>
        </p:spPr>
        <p:txBody>
          <a:bodyPr anchor="t" anchorCtr="0"/>
          <a:p>
            <a:r>
              <a:rPr lang="en-US" b="1">
                <a:latin typeface="Times New Roman" panose="02020603050405020304" charset="0"/>
                <a:cs typeface="Times New Roman" panose="02020603050405020304" charset="0"/>
              </a:rPr>
              <a:t>* For example:</a:t>
            </a:r>
            <a:endParaRPr lang="en-US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14" name="Content Placeholder 13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1059180" y="1623695"/>
            <a:ext cx="10004425" cy="4832985"/>
          </a:xfrm>
          <a:prstGeom prst="rect">
            <a:avLst/>
          </a:prstGeom>
        </p:spPr>
      </p:pic>
      <p:sp>
        <p:nvSpPr>
          <p:cNvPr id="5" name="Rectangles 4"/>
          <p:cNvSpPr/>
          <p:nvPr/>
        </p:nvSpPr>
        <p:spPr>
          <a:xfrm>
            <a:off x="2915285" y="1721485"/>
            <a:ext cx="2125345" cy="6515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6" name="Title 1"/>
          <p:cNvSpPr>
            <a:spLocks noGrp="1"/>
          </p:cNvSpPr>
          <p:nvPr/>
        </p:nvSpPr>
        <p:spPr>
          <a:xfrm>
            <a:off x="4672330" y="365125"/>
            <a:ext cx="5802630" cy="8921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>
                <a:latin typeface="Times New Roman" panose="02020603050405020304" charset="0"/>
                <a:cs typeface="Times New Roman" panose="02020603050405020304" charset="0"/>
              </a:rPr>
              <a:t>cat, bear, fish, ostrich</a:t>
            </a:r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Rectangles 6"/>
          <p:cNvSpPr/>
          <p:nvPr/>
        </p:nvSpPr>
        <p:spPr>
          <a:xfrm rot="20700000">
            <a:off x="1595120" y="3678555"/>
            <a:ext cx="2499995" cy="9696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8" name="Rectangles 7"/>
          <p:cNvSpPr/>
          <p:nvPr/>
        </p:nvSpPr>
        <p:spPr>
          <a:xfrm rot="480000">
            <a:off x="4561840" y="3599815"/>
            <a:ext cx="1888490" cy="9696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9" name="Rectangles 8"/>
          <p:cNvSpPr/>
          <p:nvPr/>
        </p:nvSpPr>
        <p:spPr>
          <a:xfrm>
            <a:off x="6308090" y="1721485"/>
            <a:ext cx="2135505" cy="9696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0" name="Rectangles 9"/>
          <p:cNvSpPr/>
          <p:nvPr/>
        </p:nvSpPr>
        <p:spPr>
          <a:xfrm>
            <a:off x="8339455" y="4175125"/>
            <a:ext cx="2135505" cy="9696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5" grpId="0" animBg="1"/>
      <p:bldP spid="5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pic>
        <p:nvPicPr>
          <p:cNvPr id="5" name="Content Placeholder 4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124460" y="125095"/>
            <a:ext cx="6900545" cy="6732905"/>
          </a:xfrm>
          <a:prstGeom prst="rect">
            <a:avLst/>
          </a:prstGeom>
        </p:spPr>
      </p:pic>
      <p:pic>
        <p:nvPicPr>
          <p:cNvPr id="6" name="Content Placeholder 5"/>
          <p:cNvPicPr>
            <a:picLocks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253605" y="125095"/>
            <a:ext cx="4860925" cy="6550025"/>
          </a:xfrm>
          <a:prstGeom prst="rect">
            <a:avLst/>
          </a:prstGeom>
        </p:spPr>
      </p:pic>
      <p:sp>
        <p:nvSpPr>
          <p:cNvPr id="8" name="Text Box 7"/>
          <p:cNvSpPr txBox="1"/>
          <p:nvPr/>
        </p:nvSpPr>
        <p:spPr>
          <a:xfrm>
            <a:off x="838200" y="1364615"/>
            <a:ext cx="4032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1241425" y="1364615"/>
            <a:ext cx="386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L</a:t>
            </a:r>
            <a:endParaRPr 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1802765" y="1364615"/>
            <a:ext cx="3016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I</a:t>
            </a:r>
            <a:endParaRPr 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3" name="Text Box 12"/>
          <p:cNvSpPr txBox="1"/>
          <p:nvPr/>
        </p:nvSpPr>
        <p:spPr>
          <a:xfrm>
            <a:off x="2179320" y="1364615"/>
            <a:ext cx="4705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M</a:t>
            </a:r>
            <a:endParaRPr 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4" name="Text Box 13"/>
          <p:cNvSpPr txBox="1"/>
          <p:nvPr/>
        </p:nvSpPr>
        <p:spPr>
          <a:xfrm>
            <a:off x="2675890" y="1364615"/>
            <a:ext cx="386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5" name="Text Box 14"/>
          <p:cNvSpPr txBox="1"/>
          <p:nvPr/>
        </p:nvSpPr>
        <p:spPr>
          <a:xfrm>
            <a:off x="1241425" y="2717165"/>
            <a:ext cx="4032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R</a:t>
            </a:r>
            <a:endParaRPr 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6" name="Text Box 15"/>
          <p:cNvSpPr txBox="1"/>
          <p:nvPr/>
        </p:nvSpPr>
        <p:spPr>
          <a:xfrm>
            <a:off x="1701165" y="2717165"/>
            <a:ext cx="4032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U</a:t>
            </a:r>
            <a:endParaRPr 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7" name="Text Box 16"/>
          <p:cNvSpPr txBox="1"/>
          <p:nvPr/>
        </p:nvSpPr>
        <p:spPr>
          <a:xfrm>
            <a:off x="2179320" y="2717165"/>
            <a:ext cx="4032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N</a:t>
            </a:r>
            <a:endParaRPr 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8" name="Text Box 17"/>
          <p:cNvSpPr txBox="1"/>
          <p:nvPr/>
        </p:nvSpPr>
        <p:spPr>
          <a:xfrm>
            <a:off x="4935855" y="3417570"/>
            <a:ext cx="3524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S</a:t>
            </a:r>
            <a:endParaRPr 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9" name="Text Box 18"/>
          <p:cNvSpPr txBox="1"/>
          <p:nvPr/>
        </p:nvSpPr>
        <p:spPr>
          <a:xfrm>
            <a:off x="5359400" y="3402330"/>
            <a:ext cx="487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W</a:t>
            </a:r>
            <a:endParaRPr 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Text Box 19"/>
          <p:cNvSpPr txBox="1"/>
          <p:nvPr/>
        </p:nvSpPr>
        <p:spPr>
          <a:xfrm>
            <a:off x="5901055" y="3392170"/>
            <a:ext cx="3016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I</a:t>
            </a:r>
            <a:endParaRPr 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1" name="Text Box 20"/>
          <p:cNvSpPr txBox="1"/>
          <p:nvPr/>
        </p:nvSpPr>
        <p:spPr>
          <a:xfrm>
            <a:off x="6282055" y="3392170"/>
            <a:ext cx="4705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M</a:t>
            </a:r>
            <a:endParaRPr 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2" name="Text Box 21"/>
          <p:cNvSpPr txBox="1"/>
          <p:nvPr/>
        </p:nvSpPr>
        <p:spPr>
          <a:xfrm>
            <a:off x="2182495" y="4824730"/>
            <a:ext cx="3524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S</a:t>
            </a:r>
            <a:endParaRPr 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3" name="Text Box 22"/>
          <p:cNvSpPr txBox="1"/>
          <p:nvPr/>
        </p:nvSpPr>
        <p:spPr>
          <a:xfrm>
            <a:off x="2630170" y="4824730"/>
            <a:ext cx="4032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U</a:t>
            </a:r>
            <a:endParaRPr 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4" name="Text Box 23"/>
          <p:cNvSpPr txBox="1"/>
          <p:nvPr/>
        </p:nvSpPr>
        <p:spPr>
          <a:xfrm>
            <a:off x="3102610" y="4824730"/>
            <a:ext cx="4032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R</a:t>
            </a:r>
            <a:endParaRPr 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5" name="Text Box 24"/>
          <p:cNvSpPr txBox="1"/>
          <p:nvPr/>
        </p:nvSpPr>
        <p:spPr>
          <a:xfrm>
            <a:off x="3612515" y="4824730"/>
            <a:ext cx="4032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V</a:t>
            </a:r>
            <a:endParaRPr 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6" name="Text Box 25"/>
          <p:cNvSpPr txBox="1"/>
          <p:nvPr/>
        </p:nvSpPr>
        <p:spPr>
          <a:xfrm>
            <a:off x="4015740" y="4824730"/>
            <a:ext cx="3016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I</a:t>
            </a:r>
            <a:endParaRPr 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7" name="Text Box 26"/>
          <p:cNvSpPr txBox="1"/>
          <p:nvPr/>
        </p:nvSpPr>
        <p:spPr>
          <a:xfrm>
            <a:off x="4522470" y="4824730"/>
            <a:ext cx="4032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V</a:t>
            </a:r>
            <a:endParaRPr 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8" name="Text Box 27"/>
          <p:cNvSpPr txBox="1"/>
          <p:nvPr/>
        </p:nvSpPr>
        <p:spPr>
          <a:xfrm>
            <a:off x="4925695" y="4824730"/>
            <a:ext cx="386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E</a:t>
            </a:r>
            <a:endParaRPr 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9" name="Text Box 28"/>
          <p:cNvSpPr txBox="1"/>
          <p:nvPr/>
        </p:nvSpPr>
        <p:spPr>
          <a:xfrm>
            <a:off x="3128010" y="3417570"/>
            <a:ext cx="386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E</a:t>
            </a:r>
            <a:endParaRPr 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0" name="Text Box 29"/>
          <p:cNvSpPr txBox="1"/>
          <p:nvPr/>
        </p:nvSpPr>
        <p:spPr>
          <a:xfrm>
            <a:off x="3612515" y="3392170"/>
            <a:ext cx="4032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1" name="Text Box 30"/>
          <p:cNvSpPr txBox="1"/>
          <p:nvPr/>
        </p:nvSpPr>
        <p:spPr>
          <a:xfrm>
            <a:off x="4015740" y="3417570"/>
            <a:ext cx="386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T</a:t>
            </a:r>
            <a:endParaRPr 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2" name="Text Box 31"/>
          <p:cNvSpPr txBox="1"/>
          <p:nvPr/>
        </p:nvSpPr>
        <p:spPr>
          <a:xfrm>
            <a:off x="2221865" y="2040890"/>
            <a:ext cx="4197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O</a:t>
            </a:r>
            <a:endParaRPr 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3" name="Text Box 32"/>
          <p:cNvSpPr txBox="1"/>
          <p:nvPr/>
        </p:nvSpPr>
        <p:spPr>
          <a:xfrm>
            <a:off x="2244090" y="3392170"/>
            <a:ext cx="386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T</a:t>
            </a:r>
            <a:endParaRPr 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4" name="Text Box 33"/>
          <p:cNvSpPr txBox="1"/>
          <p:nvPr/>
        </p:nvSpPr>
        <p:spPr>
          <a:xfrm>
            <a:off x="2221230" y="4108450"/>
            <a:ext cx="4197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H</a:t>
            </a:r>
            <a:endParaRPr 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5" name="Text Box 34"/>
          <p:cNvSpPr txBox="1"/>
          <p:nvPr/>
        </p:nvSpPr>
        <p:spPr>
          <a:xfrm>
            <a:off x="6366510" y="2040890"/>
            <a:ext cx="335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J</a:t>
            </a:r>
            <a:endParaRPr 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6" name="Text Box 35"/>
          <p:cNvSpPr txBox="1"/>
          <p:nvPr/>
        </p:nvSpPr>
        <p:spPr>
          <a:xfrm>
            <a:off x="6356350" y="2717165"/>
            <a:ext cx="4032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U</a:t>
            </a:r>
            <a:endParaRPr 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7" name="Text Box 36"/>
          <p:cNvSpPr txBox="1"/>
          <p:nvPr/>
        </p:nvSpPr>
        <p:spPr>
          <a:xfrm>
            <a:off x="6390005" y="4108450"/>
            <a:ext cx="368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P</a:t>
            </a:r>
            <a:endParaRPr 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8" name="Text Box 37"/>
          <p:cNvSpPr txBox="1"/>
          <p:nvPr/>
        </p:nvSpPr>
        <p:spPr>
          <a:xfrm>
            <a:off x="3170555" y="2717165"/>
            <a:ext cx="4197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H</a:t>
            </a:r>
            <a:endParaRPr 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9" name="Text Box 38"/>
          <p:cNvSpPr txBox="1"/>
          <p:nvPr/>
        </p:nvSpPr>
        <p:spPr>
          <a:xfrm>
            <a:off x="3178810" y="4108450"/>
            <a:ext cx="4032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0" name="Text Box 39"/>
          <p:cNvSpPr txBox="1"/>
          <p:nvPr/>
        </p:nvSpPr>
        <p:spPr>
          <a:xfrm>
            <a:off x="4976495" y="4108450"/>
            <a:ext cx="368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P</a:t>
            </a:r>
            <a:endParaRPr 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1" name="Text Box 40"/>
          <p:cNvSpPr txBox="1"/>
          <p:nvPr/>
        </p:nvSpPr>
        <p:spPr>
          <a:xfrm>
            <a:off x="4976495" y="5440680"/>
            <a:ext cx="4032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2" name="Text Box 41"/>
          <p:cNvSpPr txBox="1"/>
          <p:nvPr/>
        </p:nvSpPr>
        <p:spPr>
          <a:xfrm>
            <a:off x="4993005" y="6108065"/>
            <a:ext cx="4197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K</a:t>
            </a:r>
            <a:endParaRPr 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9" grpId="0"/>
      <p:bldP spid="9" grpId="1"/>
      <p:bldP spid="10" grpId="0"/>
      <p:bldP spid="10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6" grpId="1"/>
      <p:bldP spid="37" grpId="0"/>
      <p:bldP spid="37" grpId="1"/>
      <p:bldP spid="38" grpId="0"/>
      <p:bldP spid="38" grpId="1"/>
      <p:bldP spid="39" grpId="0"/>
      <p:bldP spid="39" grpId="1"/>
      <p:bldP spid="40" grpId="0"/>
      <p:bldP spid="40" grpId="1"/>
      <p:bldP spid="41" grpId="0"/>
      <p:bldP spid="41" grpId="1"/>
      <p:bldP spid="42" grpId="0"/>
      <p:bldP spid="42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Content Placeholder 4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1212850" y="378460"/>
            <a:ext cx="9225280" cy="2000885"/>
          </a:xfrm>
          <a:prstGeom prst="rect">
            <a:avLst/>
          </a:prstGeom>
        </p:spPr>
      </p:pic>
      <p:pic>
        <p:nvPicPr>
          <p:cNvPr id="6" name="Content Placeholder 5"/>
          <p:cNvPicPr>
            <a:picLocks noChangeAspect="1"/>
          </p:cNvPicPr>
          <p:nvPr>
            <p:ph sz="half" idx="2"/>
          </p:nvPr>
        </p:nvPicPr>
        <p:blipFill>
          <a:blip r:embed="rId2"/>
          <a:srcRect t="3948" r="49558" b="57694"/>
          <a:stretch>
            <a:fillRect/>
          </a:stretch>
        </p:blipFill>
        <p:spPr>
          <a:xfrm>
            <a:off x="857885" y="3164840"/>
            <a:ext cx="5454015" cy="2919730"/>
          </a:xfrm>
          <a:prstGeom prst="snip1Rect">
            <a:avLst/>
          </a:prstGeom>
        </p:spPr>
      </p:pic>
      <p:sp>
        <p:nvSpPr>
          <p:cNvPr id="10" name="Text Box 9"/>
          <p:cNvSpPr txBox="1"/>
          <p:nvPr/>
        </p:nvSpPr>
        <p:spPr>
          <a:xfrm>
            <a:off x="7150100" y="2823210"/>
            <a:ext cx="364807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1/ I’ve got eight legs.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1" name="Text Box 10"/>
          <p:cNvSpPr txBox="1"/>
          <p:nvPr/>
        </p:nvSpPr>
        <p:spPr>
          <a:xfrm>
            <a:off x="7171055" y="3540125"/>
            <a:ext cx="2824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2/ I’m quite big.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2" name="Text Box 11"/>
          <p:cNvSpPr txBox="1"/>
          <p:nvPr/>
        </p:nvSpPr>
        <p:spPr>
          <a:xfrm>
            <a:off x="7150100" y="4123690"/>
            <a:ext cx="24853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3/ I can swim.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3" name="Text Box 12"/>
          <p:cNvSpPr txBox="1"/>
          <p:nvPr/>
        </p:nvSpPr>
        <p:spPr>
          <a:xfrm>
            <a:off x="7216775" y="4707255"/>
            <a:ext cx="384238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-&gt; You are an octopus.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Content Placeholder 4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1212850" y="378460"/>
            <a:ext cx="9225280" cy="2000885"/>
          </a:xfrm>
          <a:prstGeom prst="rect">
            <a:avLst/>
          </a:prstGeom>
        </p:spPr>
      </p:pic>
      <p:sp>
        <p:nvSpPr>
          <p:cNvPr id="10" name="Text Box 9"/>
          <p:cNvSpPr txBox="1"/>
          <p:nvPr/>
        </p:nvSpPr>
        <p:spPr>
          <a:xfrm>
            <a:off x="6747510" y="2823210"/>
            <a:ext cx="52412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1/ I’m a large bird from Africa.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1" name="Text Box 10"/>
          <p:cNvSpPr txBox="1"/>
          <p:nvPr/>
        </p:nvSpPr>
        <p:spPr>
          <a:xfrm>
            <a:off x="7171055" y="3540125"/>
            <a:ext cx="283464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2/ I can run fast.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2" name="Text Box 11"/>
          <p:cNvSpPr txBox="1"/>
          <p:nvPr/>
        </p:nvSpPr>
        <p:spPr>
          <a:xfrm>
            <a:off x="7150100" y="4123690"/>
            <a:ext cx="227012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3/ I can’t fly.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3" name="Text Box 12"/>
          <p:cNvSpPr txBox="1"/>
          <p:nvPr/>
        </p:nvSpPr>
        <p:spPr>
          <a:xfrm>
            <a:off x="7216775" y="4707255"/>
            <a:ext cx="368427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-&gt; You are an ostrich.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9" name="Content Placeholder 5"/>
          <p:cNvPicPr>
            <a:picLocks noChangeAspect="1"/>
          </p:cNvPicPr>
          <p:nvPr>
            <p:ph sz="half" idx="2"/>
          </p:nvPr>
        </p:nvPicPr>
        <p:blipFill>
          <a:blip r:embed="rId2"/>
          <a:srcRect t="46931" r="56751"/>
          <a:stretch>
            <a:fillRect/>
          </a:stretch>
        </p:blipFill>
        <p:spPr>
          <a:xfrm>
            <a:off x="749300" y="2823210"/>
            <a:ext cx="4921250" cy="34639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Content Placeholder 4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1212850" y="378460"/>
            <a:ext cx="9225280" cy="2000885"/>
          </a:xfrm>
          <a:prstGeom prst="rect">
            <a:avLst/>
          </a:prstGeom>
        </p:spPr>
      </p:pic>
      <p:sp>
        <p:nvSpPr>
          <p:cNvPr id="10" name="Text Box 9"/>
          <p:cNvSpPr txBox="1"/>
          <p:nvPr/>
        </p:nvSpPr>
        <p:spPr>
          <a:xfrm>
            <a:off x="6747510" y="2823210"/>
            <a:ext cx="537400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1/ I’m a very dangerous animal.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1" name="Text Box 10"/>
          <p:cNvSpPr txBox="1"/>
          <p:nvPr/>
        </p:nvSpPr>
        <p:spPr>
          <a:xfrm>
            <a:off x="7171055" y="3540125"/>
            <a:ext cx="484441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2/ I’ve got a very big mouth.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2" name="Text Box 11"/>
          <p:cNvSpPr txBox="1"/>
          <p:nvPr/>
        </p:nvSpPr>
        <p:spPr>
          <a:xfrm>
            <a:off x="7150100" y="4123690"/>
            <a:ext cx="395224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3/ I am long and green.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3" name="Text Box 12"/>
          <p:cNvSpPr txBox="1"/>
          <p:nvPr/>
        </p:nvSpPr>
        <p:spPr>
          <a:xfrm>
            <a:off x="7216775" y="4707255"/>
            <a:ext cx="38868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-&gt; You are a crocodile.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8" name="Content Placeholder 5"/>
          <p:cNvPicPr>
            <a:picLocks noChangeAspect="1"/>
          </p:cNvPicPr>
          <p:nvPr>
            <p:ph sz="half" idx="2"/>
          </p:nvPr>
        </p:nvPicPr>
        <p:blipFill>
          <a:blip r:embed="rId2"/>
          <a:srcRect l="44515" t="44897" r="800" b="1649"/>
          <a:stretch>
            <a:fillRect/>
          </a:stretch>
        </p:blipFill>
        <p:spPr>
          <a:xfrm>
            <a:off x="718185" y="2823210"/>
            <a:ext cx="4828540" cy="33991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Content Placeholder 2" descr="images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698115" y="162560"/>
            <a:ext cx="6562725" cy="65328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000">
        <p159:morph option="byObject"/>
      </p:transition>
    </mc:Choice>
    <mc:Fallback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pic>
        <p:nvPicPr>
          <p:cNvPr id="5" name="Content Placeholder 4"/>
          <p:cNvPicPr>
            <a:picLocks noChangeAspect="1"/>
          </p:cNvPicPr>
          <p:nvPr>
            <p:ph sz="half" idx="1"/>
          </p:nvPr>
        </p:nvPicPr>
        <p:blipFill>
          <a:blip r:embed="rId1"/>
          <a:srcRect b="80131"/>
          <a:stretch>
            <a:fillRect/>
          </a:stretch>
        </p:blipFill>
        <p:spPr>
          <a:xfrm>
            <a:off x="838200" y="123190"/>
            <a:ext cx="10515600" cy="1567815"/>
          </a:xfrm>
          <a:prstGeom prst="rect">
            <a:avLst/>
          </a:prstGeom>
        </p:spPr>
      </p:pic>
      <p:sp>
        <p:nvSpPr>
          <p:cNvPr id="6" name="Text Box 5"/>
          <p:cNvSpPr txBox="1"/>
          <p:nvPr/>
        </p:nvSpPr>
        <p:spPr>
          <a:xfrm>
            <a:off x="2372995" y="4963795"/>
            <a:ext cx="21120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How far ...?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5788660" y="4963795"/>
            <a:ext cx="21805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How tall ...?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3821430" y="5866130"/>
            <a:ext cx="224790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How fast ...?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7218680" y="5866130"/>
            <a:ext cx="256413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How many ...?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10" name="Content Placeholder 9" descr="rock paper scissoers"/>
          <p:cNvPicPr>
            <a:picLocks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969135" y="1870075"/>
            <a:ext cx="8159115" cy="2914650"/>
          </a:xfrm>
          <a:prstGeom prst="round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" name="Content Placeholder 9" descr="cbdbbdf08d34cf7fc2d227a44bcc947d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0" y="-635"/>
            <a:ext cx="12191365" cy="6858635"/>
          </a:xfrm>
          <a:prstGeom prst="rect">
            <a:avLst/>
          </a:prstGeom>
        </p:spPr>
      </p:pic>
      <p:graphicFrame>
        <p:nvGraphicFramePr>
          <p:cNvPr id="13" name="Content Placeholder 12"/>
          <p:cNvGraphicFramePr/>
          <p:nvPr>
            <p:ph sz="half" idx="1"/>
          </p:nvPr>
        </p:nvGraphicFramePr>
        <p:xfrm>
          <a:off x="1134110" y="1018540"/>
          <a:ext cx="10763250" cy="28003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63250"/>
              </a:tblGrid>
              <a:tr h="280035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4000" b="1">
                          <a:latin typeface="Times New Roman" panose="02020603050405020304" charset="0"/>
                          <a:ea typeface="Times New Roman" panose="02020603050405020304" charset="0"/>
                          <a:cs typeface="Times New Roman" panose="02020603050405020304" charset="0"/>
                        </a:rPr>
                        <a:t>* Homework:</a:t>
                      </a:r>
                      <a:endParaRPr lang="en-US" sz="4000" b="1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  <a:p>
                      <a:pPr indent="0">
                        <a:buNone/>
                      </a:pPr>
                      <a:r>
                        <a:rPr lang="en-US" sz="4000" b="0">
                          <a:latin typeface="Times New Roman" panose="02020603050405020304" charset="0"/>
                          <a:ea typeface="Times New Roman" panose="02020603050405020304" charset="0"/>
                          <a:cs typeface="Times New Roman" panose="02020603050405020304" charset="0"/>
                        </a:rPr>
                        <a:t>- Review the grammar structures and new words of unit 3.</a:t>
                      </a:r>
                      <a:endParaRPr lang="en-US" sz="4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  <a:p>
                      <a:pPr indent="0">
                        <a:buNone/>
                      </a:pPr>
                      <a:r>
                        <a:rPr lang="en-US" sz="4000" b="0">
                          <a:latin typeface="Times New Roman" panose="02020603050405020304" charset="0"/>
                          <a:ea typeface="Times New Roman" panose="02020603050405020304" charset="0"/>
                          <a:cs typeface="Times New Roman" panose="02020603050405020304" charset="0"/>
                        </a:rPr>
                        <a:t>- Prepare Unit 4: “Learning world-Vocabulary: School subjects”.</a:t>
                      </a:r>
                      <a:endParaRPr lang="en-US" sz="4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0" marR="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itle 2"/>
          <p:cNvSpPr/>
          <p:nvPr>
            <p:ph type="title"/>
          </p:nvPr>
        </p:nvSpPr>
        <p:spPr>
          <a:xfrm>
            <a:off x="326390" y="273685"/>
            <a:ext cx="11553825" cy="751840"/>
          </a:xfrm>
        </p:spPr>
        <p:txBody>
          <a:bodyPr anchor="t" anchorCtr="0">
            <a:normAutofit fontScale="90000"/>
          </a:bodyPr>
          <a:p>
            <a:r>
              <a:rPr lang="en-US">
                <a:latin typeface="Times New Roman" panose="02020603050405020304" charset="0"/>
                <a:cs typeface="Times New Roman" panose="02020603050405020304" charset="0"/>
              </a:rPr>
              <a:t>1/ This is a type of vetebrates. There are four letters.</a:t>
            </a:r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graphicFrame>
        <p:nvGraphicFramePr>
          <p:cNvPr id="4" name="Table 3"/>
          <p:cNvGraphicFramePr/>
          <p:nvPr/>
        </p:nvGraphicFramePr>
        <p:xfrm>
          <a:off x="326390" y="4246245"/>
          <a:ext cx="8531860" cy="1637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2965"/>
                <a:gridCol w="2132965"/>
                <a:gridCol w="2132965"/>
                <a:gridCol w="2132965"/>
              </a:tblGrid>
              <a:tr h="1637030">
                <a:tc>
                  <a:txBody>
                    <a:bodyPr/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r>
                        <a:rPr lang="en-US">
                          <a:solidFill>
                            <a:schemeClr val="tx1"/>
                          </a:solidFill>
                        </a:rPr>
                        <a:t>_________________</a:t>
                      </a:r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r>
                        <a:rPr lang="en-US" sz="1800">
                          <a:solidFill>
                            <a:schemeClr val="tx1"/>
                          </a:solidFill>
                          <a:sym typeface="+mn-ea"/>
                        </a:rPr>
                        <a:t>_________________</a:t>
                      </a:r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r>
                        <a:rPr lang="en-US" sz="1800">
                          <a:solidFill>
                            <a:schemeClr val="tx1"/>
                          </a:solidFill>
                          <a:sym typeface="+mn-ea"/>
                        </a:rPr>
                        <a:t>_________________</a:t>
                      </a:r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r>
                        <a:rPr lang="en-US" sz="1800">
                          <a:solidFill>
                            <a:schemeClr val="tx1"/>
                          </a:solidFill>
                          <a:sym typeface="+mn-ea"/>
                        </a:rPr>
                        <a:t>_________________</a:t>
                      </a:r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 Box 5"/>
          <p:cNvSpPr txBox="1"/>
          <p:nvPr/>
        </p:nvSpPr>
        <p:spPr>
          <a:xfrm>
            <a:off x="914400" y="4684395"/>
            <a:ext cx="570865" cy="8604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5000" b="1">
                <a:latin typeface="Times New Roman" panose="02020603050405020304" charset="0"/>
                <a:cs typeface="Times New Roman" panose="02020603050405020304" charset="0"/>
              </a:rPr>
              <a:t>F</a:t>
            </a:r>
            <a:endParaRPr lang="en-US" sz="50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Smiley Face 6"/>
          <p:cNvSpPr/>
          <p:nvPr/>
        </p:nvSpPr>
        <p:spPr>
          <a:xfrm>
            <a:off x="945515" y="6313170"/>
            <a:ext cx="387985" cy="31051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8" name="Text Box 7"/>
          <p:cNvSpPr txBox="1"/>
          <p:nvPr/>
        </p:nvSpPr>
        <p:spPr>
          <a:xfrm>
            <a:off x="3197860" y="4684395"/>
            <a:ext cx="429895" cy="8604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5000" b="1">
                <a:latin typeface="Times New Roman" panose="02020603050405020304" charset="0"/>
                <a:cs typeface="Times New Roman" panose="02020603050405020304" charset="0"/>
              </a:rPr>
              <a:t>I</a:t>
            </a:r>
            <a:endParaRPr lang="en-US" sz="50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Smiley Face 8"/>
          <p:cNvSpPr/>
          <p:nvPr/>
        </p:nvSpPr>
        <p:spPr>
          <a:xfrm>
            <a:off x="3218815" y="6313170"/>
            <a:ext cx="387985" cy="31051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0" name="Text Box 9"/>
          <p:cNvSpPr txBox="1"/>
          <p:nvPr/>
        </p:nvSpPr>
        <p:spPr>
          <a:xfrm>
            <a:off x="5480685" y="4634865"/>
            <a:ext cx="535940" cy="8604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5000" b="1">
                <a:latin typeface="Times New Roman" panose="02020603050405020304" charset="0"/>
                <a:cs typeface="Times New Roman" panose="02020603050405020304" charset="0"/>
              </a:rPr>
              <a:t>S</a:t>
            </a:r>
            <a:endParaRPr lang="en-US" sz="50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1" name="Smiley Face 10"/>
          <p:cNvSpPr/>
          <p:nvPr/>
        </p:nvSpPr>
        <p:spPr>
          <a:xfrm>
            <a:off x="5554345" y="6313170"/>
            <a:ext cx="387985" cy="31051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2" name="Text Box 11"/>
          <p:cNvSpPr txBox="1"/>
          <p:nvPr/>
        </p:nvSpPr>
        <p:spPr>
          <a:xfrm>
            <a:off x="7437755" y="4623435"/>
            <a:ext cx="676910" cy="8604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5000" b="1">
                <a:latin typeface="Times New Roman" panose="02020603050405020304" charset="0"/>
                <a:cs typeface="Times New Roman" panose="02020603050405020304" charset="0"/>
              </a:rPr>
              <a:t>H</a:t>
            </a:r>
            <a:endParaRPr lang="en-US" sz="50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3" name="Smiley Face 12"/>
          <p:cNvSpPr/>
          <p:nvPr/>
        </p:nvSpPr>
        <p:spPr>
          <a:xfrm>
            <a:off x="7582535" y="6313170"/>
            <a:ext cx="387985" cy="31051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7072630" y="3489960"/>
            <a:ext cx="173736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336155" y="1628775"/>
            <a:ext cx="0" cy="183007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321550" y="1613535"/>
            <a:ext cx="100774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298180" y="1613535"/>
            <a:ext cx="0" cy="5118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8065135" y="2108835"/>
            <a:ext cx="480695" cy="372745"/>
          </a:xfrm>
          <a:prstGeom prst="ellipse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19" name="Straight Connector 18"/>
          <p:cNvCxnSpPr>
            <a:stCxn id="18" idx="4"/>
          </p:cNvCxnSpPr>
          <p:nvPr/>
        </p:nvCxnSpPr>
        <p:spPr>
          <a:xfrm flipH="1">
            <a:off x="8298180" y="2481580"/>
            <a:ext cx="7620" cy="71374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329295" y="2608580"/>
            <a:ext cx="299720" cy="27686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298180" y="3181985"/>
            <a:ext cx="299720" cy="27686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7955280" y="2646045"/>
            <a:ext cx="342900" cy="20193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7941310" y="3148965"/>
            <a:ext cx="356870" cy="23241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18" grpId="0" bldLvl="0" animBg="1"/>
      <p:bldP spid="18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itle 2"/>
          <p:cNvSpPr/>
          <p:nvPr>
            <p:ph type="title"/>
          </p:nvPr>
        </p:nvSpPr>
        <p:spPr>
          <a:xfrm>
            <a:off x="326390" y="273685"/>
            <a:ext cx="11553825" cy="751840"/>
          </a:xfrm>
        </p:spPr>
        <p:txBody>
          <a:bodyPr anchor="t" anchorCtr="0">
            <a:normAutofit fontScale="90000"/>
          </a:bodyPr>
          <a:p>
            <a:r>
              <a:rPr lang="en-US">
                <a:latin typeface="Times New Roman" panose="02020603050405020304" charset="0"/>
                <a:cs typeface="Times New Roman" panose="02020603050405020304" charset="0"/>
              </a:rPr>
              <a:t>1/ This is a type of vetebrates. There are seven letters.</a:t>
            </a:r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3" name="Smiley Face 12"/>
          <p:cNvSpPr/>
          <p:nvPr/>
        </p:nvSpPr>
        <p:spPr>
          <a:xfrm>
            <a:off x="925830" y="6266815"/>
            <a:ext cx="387985" cy="31051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7072630" y="3489960"/>
            <a:ext cx="173736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336155" y="1628775"/>
            <a:ext cx="0" cy="183007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321550" y="1613535"/>
            <a:ext cx="100774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298180" y="1613535"/>
            <a:ext cx="0" cy="5118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8065135" y="2108835"/>
            <a:ext cx="480695" cy="372745"/>
          </a:xfrm>
          <a:prstGeom prst="ellipse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19" name="Straight Connector 18"/>
          <p:cNvCxnSpPr>
            <a:stCxn id="18" idx="4"/>
          </p:cNvCxnSpPr>
          <p:nvPr/>
        </p:nvCxnSpPr>
        <p:spPr>
          <a:xfrm flipH="1">
            <a:off x="8298180" y="2481580"/>
            <a:ext cx="7620" cy="71374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329295" y="2608580"/>
            <a:ext cx="299720" cy="27686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298180" y="3181985"/>
            <a:ext cx="299720" cy="27686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7955280" y="2646045"/>
            <a:ext cx="342900" cy="20193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7941310" y="3148965"/>
            <a:ext cx="356870" cy="23241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 1"/>
          <p:cNvGraphicFramePr/>
          <p:nvPr/>
        </p:nvGraphicFramePr>
        <p:xfrm>
          <a:off x="280035" y="3958590"/>
          <a:ext cx="11592000" cy="1885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000"/>
                <a:gridCol w="1656000"/>
                <a:gridCol w="1656000"/>
                <a:gridCol w="1656000"/>
                <a:gridCol w="1656000"/>
                <a:gridCol w="1656000"/>
                <a:gridCol w="1656000"/>
              </a:tblGrid>
              <a:tr h="1885950">
                <a:tc>
                  <a:txBody>
                    <a:bodyPr/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r>
                        <a:rPr lang="en-US">
                          <a:solidFill>
                            <a:schemeClr val="tx1"/>
                          </a:solidFill>
                        </a:rPr>
                        <a:t>____________</a:t>
                      </a:r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r>
                        <a:rPr lang="en-US" sz="1800">
                          <a:solidFill>
                            <a:schemeClr val="tx1"/>
                          </a:solidFill>
                          <a:sym typeface="+mn-ea"/>
                        </a:rPr>
                        <a:t>____________</a:t>
                      </a:r>
                      <a:endParaRPr lang="en-US" sz="180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None/>
                      </a:pPr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r>
                        <a:rPr lang="en-US" sz="1800">
                          <a:solidFill>
                            <a:schemeClr val="tx1"/>
                          </a:solidFill>
                          <a:sym typeface="+mn-ea"/>
                        </a:rPr>
                        <a:t>____________</a:t>
                      </a:r>
                      <a:endParaRPr lang="en-US" sz="180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None/>
                      </a:pPr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r>
                        <a:rPr lang="en-US" sz="1800">
                          <a:solidFill>
                            <a:schemeClr val="tx1"/>
                          </a:solidFill>
                          <a:sym typeface="+mn-ea"/>
                        </a:rPr>
                        <a:t>____________</a:t>
                      </a:r>
                      <a:endParaRPr lang="en-US" sz="180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None/>
                      </a:pPr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r>
                        <a:rPr lang="en-US" sz="1800">
                          <a:solidFill>
                            <a:schemeClr val="tx1"/>
                          </a:solidFill>
                          <a:sym typeface="+mn-ea"/>
                        </a:rPr>
                        <a:t>____________</a:t>
                      </a:r>
                      <a:endParaRPr lang="en-US" sz="180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None/>
                      </a:pPr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r>
                        <a:rPr lang="en-US" sz="1800">
                          <a:solidFill>
                            <a:schemeClr val="tx1"/>
                          </a:solidFill>
                          <a:sym typeface="+mn-ea"/>
                        </a:rPr>
                        <a:t>____________</a:t>
                      </a:r>
                      <a:endParaRPr lang="en-US" sz="180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None/>
                      </a:pPr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r>
                        <a:rPr lang="en-US" sz="1800">
                          <a:solidFill>
                            <a:schemeClr val="tx1"/>
                          </a:solidFill>
                          <a:sym typeface="+mn-ea"/>
                        </a:rPr>
                        <a:t>____________</a:t>
                      </a:r>
                      <a:endParaRPr lang="en-US" sz="180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None/>
                      </a:pPr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 Box 4"/>
          <p:cNvSpPr txBox="1"/>
          <p:nvPr/>
        </p:nvSpPr>
        <p:spPr>
          <a:xfrm>
            <a:off x="728345" y="4534535"/>
            <a:ext cx="782320" cy="8604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5000" b="1">
                <a:latin typeface="Times New Roman" panose="02020603050405020304" charset="0"/>
                <a:cs typeface="Times New Roman" panose="02020603050405020304" charset="0"/>
              </a:rPr>
              <a:t>M</a:t>
            </a:r>
            <a:endParaRPr lang="en-US" sz="50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4" name="Text Box 23"/>
          <p:cNvSpPr txBox="1"/>
          <p:nvPr/>
        </p:nvSpPr>
        <p:spPr>
          <a:xfrm>
            <a:off x="2359660" y="4534535"/>
            <a:ext cx="641350" cy="8604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5000" b="1"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sz="50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5" name="Smiley Face 24"/>
          <p:cNvSpPr/>
          <p:nvPr/>
        </p:nvSpPr>
        <p:spPr>
          <a:xfrm>
            <a:off x="2486025" y="6266815"/>
            <a:ext cx="387985" cy="31051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26" name="Text Box 25"/>
          <p:cNvSpPr txBox="1"/>
          <p:nvPr/>
        </p:nvSpPr>
        <p:spPr>
          <a:xfrm>
            <a:off x="4022725" y="4534535"/>
            <a:ext cx="782320" cy="8604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5000" b="1">
                <a:latin typeface="Times New Roman" panose="02020603050405020304" charset="0"/>
                <a:cs typeface="Times New Roman" panose="02020603050405020304" charset="0"/>
              </a:rPr>
              <a:t>M</a:t>
            </a:r>
            <a:endParaRPr lang="en-US" sz="50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7" name="Smiley Face 26"/>
          <p:cNvSpPr/>
          <p:nvPr/>
        </p:nvSpPr>
        <p:spPr>
          <a:xfrm>
            <a:off x="4219575" y="6266815"/>
            <a:ext cx="387985" cy="31051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28" name="Text Box 27"/>
          <p:cNvSpPr txBox="1"/>
          <p:nvPr/>
        </p:nvSpPr>
        <p:spPr>
          <a:xfrm>
            <a:off x="5684520" y="4534535"/>
            <a:ext cx="782320" cy="8604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5000" b="1">
                <a:latin typeface="Times New Roman" panose="02020603050405020304" charset="0"/>
                <a:cs typeface="Times New Roman" panose="02020603050405020304" charset="0"/>
              </a:rPr>
              <a:t>M</a:t>
            </a:r>
            <a:endParaRPr lang="en-US" sz="50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9" name="Text Box 28"/>
          <p:cNvSpPr txBox="1"/>
          <p:nvPr/>
        </p:nvSpPr>
        <p:spPr>
          <a:xfrm>
            <a:off x="7294880" y="4534535"/>
            <a:ext cx="641350" cy="8604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5000" b="1"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sz="50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0" name="Text Box 29"/>
          <p:cNvSpPr txBox="1"/>
          <p:nvPr/>
        </p:nvSpPr>
        <p:spPr>
          <a:xfrm>
            <a:off x="8927465" y="4534535"/>
            <a:ext cx="606425" cy="8604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5000" b="1">
                <a:latin typeface="Times New Roman" panose="02020603050405020304" charset="0"/>
                <a:cs typeface="Times New Roman" panose="02020603050405020304" charset="0"/>
              </a:rPr>
              <a:t>L</a:t>
            </a:r>
            <a:endParaRPr lang="en-US" sz="50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1" name="Text Box 30"/>
          <p:cNvSpPr txBox="1"/>
          <p:nvPr/>
        </p:nvSpPr>
        <p:spPr>
          <a:xfrm>
            <a:off x="10525125" y="4533900"/>
            <a:ext cx="535940" cy="8604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5000" b="1">
                <a:latin typeface="Times New Roman" panose="02020603050405020304" charset="0"/>
                <a:cs typeface="Times New Roman" panose="02020603050405020304" charset="0"/>
              </a:rPr>
              <a:t>S</a:t>
            </a:r>
            <a:endParaRPr lang="en-US" sz="50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2" name="Smiley Face 31"/>
          <p:cNvSpPr/>
          <p:nvPr/>
        </p:nvSpPr>
        <p:spPr>
          <a:xfrm>
            <a:off x="5882005" y="6266815"/>
            <a:ext cx="387985" cy="31051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33" name="Smiley Face 32"/>
          <p:cNvSpPr/>
          <p:nvPr/>
        </p:nvSpPr>
        <p:spPr>
          <a:xfrm>
            <a:off x="7421880" y="6266815"/>
            <a:ext cx="387985" cy="31051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34" name="Smiley Face 33"/>
          <p:cNvSpPr/>
          <p:nvPr/>
        </p:nvSpPr>
        <p:spPr>
          <a:xfrm>
            <a:off x="9145905" y="6266815"/>
            <a:ext cx="387985" cy="31051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35" name="Smiley Face 34"/>
          <p:cNvSpPr/>
          <p:nvPr/>
        </p:nvSpPr>
        <p:spPr>
          <a:xfrm>
            <a:off x="10777220" y="6266815"/>
            <a:ext cx="387985" cy="31051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18" grpId="0" bldLvl="0" animBg="1"/>
      <p:bldP spid="18" grpId="1" animBg="1"/>
      <p:bldP spid="5" grpId="0"/>
      <p:bldP spid="5" grpId="1"/>
      <p:bldP spid="24" grpId="0"/>
      <p:bldP spid="24" grpId="1"/>
      <p:bldP spid="26" grpId="0"/>
      <p:bldP spid="26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itle 2"/>
          <p:cNvSpPr/>
          <p:nvPr>
            <p:ph type="title"/>
          </p:nvPr>
        </p:nvSpPr>
        <p:spPr>
          <a:xfrm>
            <a:off x="326390" y="273685"/>
            <a:ext cx="11553825" cy="751840"/>
          </a:xfrm>
        </p:spPr>
        <p:txBody>
          <a:bodyPr anchor="t" anchorCtr="0">
            <a:normAutofit fontScale="90000"/>
          </a:bodyPr>
          <a:p>
            <a:r>
              <a:rPr lang="en-US">
                <a:latin typeface="Times New Roman" panose="02020603050405020304" charset="0"/>
                <a:cs typeface="Times New Roman" panose="02020603050405020304" charset="0"/>
              </a:rPr>
              <a:t>1/ This is a type of vetebrates. There are eight letters.</a:t>
            </a:r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3" name="Smiley Face 12"/>
          <p:cNvSpPr/>
          <p:nvPr/>
        </p:nvSpPr>
        <p:spPr>
          <a:xfrm>
            <a:off x="925830" y="6266815"/>
            <a:ext cx="387985" cy="31051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7072630" y="3489960"/>
            <a:ext cx="173736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336155" y="1628775"/>
            <a:ext cx="0" cy="183007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321550" y="1613535"/>
            <a:ext cx="100774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298180" y="1613535"/>
            <a:ext cx="0" cy="5118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8065135" y="2108835"/>
            <a:ext cx="480695" cy="372745"/>
          </a:xfrm>
          <a:prstGeom prst="ellipse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19" name="Straight Connector 18"/>
          <p:cNvCxnSpPr>
            <a:stCxn id="18" idx="4"/>
          </p:cNvCxnSpPr>
          <p:nvPr/>
        </p:nvCxnSpPr>
        <p:spPr>
          <a:xfrm flipH="1">
            <a:off x="8298180" y="2481580"/>
            <a:ext cx="7620" cy="71374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329295" y="2608580"/>
            <a:ext cx="299720" cy="27686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298180" y="3181985"/>
            <a:ext cx="299720" cy="27686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7955280" y="2646045"/>
            <a:ext cx="342900" cy="20193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7941310" y="3148965"/>
            <a:ext cx="356870" cy="23241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 1"/>
          <p:cNvGraphicFramePr/>
          <p:nvPr/>
        </p:nvGraphicFramePr>
        <p:xfrm>
          <a:off x="280035" y="3958590"/>
          <a:ext cx="11592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9000"/>
                <a:gridCol w="1449000"/>
                <a:gridCol w="1449000"/>
                <a:gridCol w="1449000"/>
                <a:gridCol w="1449000"/>
                <a:gridCol w="1449000"/>
                <a:gridCol w="1449000"/>
                <a:gridCol w="1449000"/>
              </a:tblGrid>
              <a:tr h="1885950">
                <a:tc>
                  <a:txBody>
                    <a:bodyPr/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r>
                        <a:rPr lang="en-US">
                          <a:solidFill>
                            <a:schemeClr val="tx1"/>
                          </a:solidFill>
                        </a:rPr>
                        <a:t>___________</a:t>
                      </a:r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r>
                        <a:rPr lang="en-US" sz="1800">
                          <a:solidFill>
                            <a:schemeClr val="tx1"/>
                          </a:solidFill>
                          <a:sym typeface="+mn-ea"/>
                        </a:rPr>
                        <a:t>___________</a:t>
                      </a:r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r>
                        <a:rPr lang="en-US" sz="1800">
                          <a:solidFill>
                            <a:schemeClr val="tx1"/>
                          </a:solidFill>
                          <a:sym typeface="+mn-ea"/>
                        </a:rPr>
                        <a:t>___________</a:t>
                      </a:r>
                      <a:endParaRPr lang="en-US" sz="180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None/>
                      </a:pPr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r>
                        <a:rPr lang="en-US" sz="1800">
                          <a:solidFill>
                            <a:schemeClr val="tx1"/>
                          </a:solidFill>
                          <a:sym typeface="+mn-ea"/>
                        </a:rPr>
                        <a:t>___________</a:t>
                      </a:r>
                      <a:endParaRPr lang="en-US" sz="180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None/>
                      </a:pPr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r>
                        <a:rPr lang="en-US" sz="1800">
                          <a:solidFill>
                            <a:schemeClr val="tx1"/>
                          </a:solidFill>
                          <a:sym typeface="+mn-ea"/>
                        </a:rPr>
                        <a:t>___________</a:t>
                      </a:r>
                      <a:endParaRPr lang="en-US" sz="180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None/>
                      </a:pPr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r>
                        <a:rPr lang="en-US" sz="1800">
                          <a:solidFill>
                            <a:schemeClr val="tx1"/>
                          </a:solidFill>
                          <a:sym typeface="+mn-ea"/>
                        </a:rPr>
                        <a:t>___________</a:t>
                      </a:r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r>
                        <a:rPr lang="en-US" sz="1800">
                          <a:solidFill>
                            <a:schemeClr val="tx1"/>
                          </a:solidFill>
                          <a:sym typeface="+mn-ea"/>
                        </a:rPr>
                        <a:t>___________</a:t>
                      </a:r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r>
                        <a:rPr lang="en-US" sz="1800">
                          <a:solidFill>
                            <a:schemeClr val="tx1"/>
                          </a:solidFill>
                          <a:sym typeface="+mn-ea"/>
                        </a:rPr>
                        <a:t>___________</a:t>
                      </a:r>
                      <a:endParaRPr lang="en-US" sz="180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None/>
                      </a:pPr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 Box 4"/>
          <p:cNvSpPr txBox="1"/>
          <p:nvPr/>
        </p:nvSpPr>
        <p:spPr>
          <a:xfrm>
            <a:off x="560705" y="4534535"/>
            <a:ext cx="641350" cy="8604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5000" b="1">
                <a:latin typeface="Times New Roman" panose="02020603050405020304" charset="0"/>
                <a:cs typeface="Times New Roman" panose="02020603050405020304" charset="0"/>
              </a:rPr>
              <a:t>R</a:t>
            </a:r>
            <a:endParaRPr lang="en-US" sz="50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4" name="Text Box 23"/>
          <p:cNvSpPr txBox="1"/>
          <p:nvPr/>
        </p:nvSpPr>
        <p:spPr>
          <a:xfrm>
            <a:off x="2070100" y="4534535"/>
            <a:ext cx="606425" cy="8604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5000" b="1">
                <a:latin typeface="Times New Roman" panose="02020603050405020304" charset="0"/>
                <a:cs typeface="Times New Roman" panose="02020603050405020304" charset="0"/>
              </a:rPr>
              <a:t>E</a:t>
            </a:r>
            <a:endParaRPr lang="en-US" sz="50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5" name="Smiley Face 24"/>
          <p:cNvSpPr/>
          <p:nvPr/>
        </p:nvSpPr>
        <p:spPr>
          <a:xfrm>
            <a:off x="2303145" y="6266815"/>
            <a:ext cx="387985" cy="31051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26" name="Text Box 25"/>
          <p:cNvSpPr txBox="1"/>
          <p:nvPr/>
        </p:nvSpPr>
        <p:spPr>
          <a:xfrm>
            <a:off x="3535045" y="4534535"/>
            <a:ext cx="570865" cy="8604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5000" b="1">
                <a:latin typeface="Times New Roman" panose="02020603050405020304" charset="0"/>
                <a:cs typeface="Times New Roman" panose="02020603050405020304" charset="0"/>
              </a:rPr>
              <a:t>P</a:t>
            </a:r>
            <a:endParaRPr lang="en-US" sz="50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7" name="Smiley Face 26"/>
          <p:cNvSpPr/>
          <p:nvPr/>
        </p:nvSpPr>
        <p:spPr>
          <a:xfrm>
            <a:off x="3762375" y="6266815"/>
            <a:ext cx="387985" cy="31051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28" name="Text Box 27"/>
          <p:cNvSpPr txBox="1"/>
          <p:nvPr/>
        </p:nvSpPr>
        <p:spPr>
          <a:xfrm>
            <a:off x="4983480" y="4534535"/>
            <a:ext cx="606425" cy="8604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5000" b="1">
                <a:latin typeface="Times New Roman" panose="02020603050405020304" charset="0"/>
                <a:cs typeface="Times New Roman" panose="02020603050405020304" charset="0"/>
              </a:rPr>
              <a:t>T</a:t>
            </a:r>
            <a:endParaRPr lang="en-US" sz="50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9" name="Text Box 28"/>
          <p:cNvSpPr txBox="1"/>
          <p:nvPr/>
        </p:nvSpPr>
        <p:spPr>
          <a:xfrm>
            <a:off x="6456680" y="4534535"/>
            <a:ext cx="429895" cy="8604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5000" b="1">
                <a:latin typeface="Times New Roman" panose="02020603050405020304" charset="0"/>
                <a:cs typeface="Times New Roman" panose="02020603050405020304" charset="0"/>
              </a:rPr>
              <a:t>I</a:t>
            </a:r>
            <a:endParaRPr lang="en-US" sz="50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0" name="Text Box 29"/>
          <p:cNvSpPr txBox="1"/>
          <p:nvPr/>
        </p:nvSpPr>
        <p:spPr>
          <a:xfrm>
            <a:off x="7997825" y="4534535"/>
            <a:ext cx="606425" cy="8604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5000" b="1">
                <a:latin typeface="Times New Roman" panose="02020603050405020304" charset="0"/>
                <a:cs typeface="Times New Roman" panose="02020603050405020304" charset="0"/>
              </a:rPr>
              <a:t>L</a:t>
            </a:r>
            <a:endParaRPr lang="en-US" sz="50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1" name="Text Box 30"/>
          <p:cNvSpPr txBox="1"/>
          <p:nvPr/>
        </p:nvSpPr>
        <p:spPr>
          <a:xfrm>
            <a:off x="9427845" y="4533900"/>
            <a:ext cx="606425" cy="8604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5000" b="1">
                <a:latin typeface="Times New Roman" panose="02020603050405020304" charset="0"/>
                <a:cs typeface="Times New Roman" panose="02020603050405020304" charset="0"/>
              </a:rPr>
              <a:t>E</a:t>
            </a:r>
            <a:endParaRPr lang="en-US" sz="50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2" name="Smiley Face 31"/>
          <p:cNvSpPr/>
          <p:nvPr/>
        </p:nvSpPr>
        <p:spPr>
          <a:xfrm>
            <a:off x="5180965" y="6266815"/>
            <a:ext cx="387985" cy="31051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33" name="Smiley Face 32"/>
          <p:cNvSpPr/>
          <p:nvPr/>
        </p:nvSpPr>
        <p:spPr>
          <a:xfrm>
            <a:off x="6675120" y="6266815"/>
            <a:ext cx="387985" cy="31051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34" name="Smiley Face 33"/>
          <p:cNvSpPr/>
          <p:nvPr/>
        </p:nvSpPr>
        <p:spPr>
          <a:xfrm>
            <a:off x="8109585" y="6266815"/>
            <a:ext cx="387985" cy="31051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35" name="Smiley Face 34"/>
          <p:cNvSpPr/>
          <p:nvPr/>
        </p:nvSpPr>
        <p:spPr>
          <a:xfrm>
            <a:off x="9573260" y="6266815"/>
            <a:ext cx="387985" cy="31051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4" name="Text Box 3"/>
          <p:cNvSpPr txBox="1"/>
          <p:nvPr/>
        </p:nvSpPr>
        <p:spPr>
          <a:xfrm>
            <a:off x="10668000" y="4534535"/>
            <a:ext cx="535940" cy="8604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5000" b="1">
                <a:latin typeface="Times New Roman" panose="02020603050405020304" charset="0"/>
                <a:cs typeface="Times New Roman" panose="02020603050405020304" charset="0"/>
              </a:rPr>
              <a:t>S</a:t>
            </a:r>
            <a:endParaRPr lang="en-US" sz="50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Smiley Face 5"/>
          <p:cNvSpPr/>
          <p:nvPr/>
        </p:nvSpPr>
        <p:spPr>
          <a:xfrm>
            <a:off x="10815955" y="6266815"/>
            <a:ext cx="387985" cy="31051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18" grpId="0" bldLvl="0" animBg="1"/>
      <p:bldP spid="18" grpId="1" animBg="1"/>
      <p:bldP spid="5" grpId="0"/>
      <p:bldP spid="5" grpId="1"/>
      <p:bldP spid="24" grpId="0"/>
      <p:bldP spid="24" grpId="1"/>
      <p:bldP spid="26" grpId="0"/>
      <p:bldP spid="26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4" grpId="0"/>
      <p:bldP spid="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itle 2"/>
          <p:cNvSpPr/>
          <p:nvPr>
            <p:ph type="title"/>
          </p:nvPr>
        </p:nvSpPr>
        <p:spPr>
          <a:xfrm>
            <a:off x="326390" y="273685"/>
            <a:ext cx="11553825" cy="751840"/>
          </a:xfrm>
        </p:spPr>
        <p:txBody>
          <a:bodyPr anchor="t" anchorCtr="0">
            <a:normAutofit fontScale="90000"/>
          </a:bodyPr>
          <a:p>
            <a:r>
              <a:rPr lang="en-US">
                <a:latin typeface="Times New Roman" panose="02020603050405020304" charset="0"/>
                <a:cs typeface="Times New Roman" panose="02020603050405020304" charset="0"/>
              </a:rPr>
              <a:t>1/ This is a type of vetebrates. There ten eight letters.</a:t>
            </a:r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3" name="Smiley Face 12"/>
          <p:cNvSpPr/>
          <p:nvPr/>
        </p:nvSpPr>
        <p:spPr>
          <a:xfrm>
            <a:off x="636270" y="6266815"/>
            <a:ext cx="387985" cy="31051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7072630" y="3489960"/>
            <a:ext cx="173736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336155" y="1628775"/>
            <a:ext cx="0" cy="183007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321550" y="1613535"/>
            <a:ext cx="100774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298180" y="1613535"/>
            <a:ext cx="0" cy="5118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8065135" y="2108835"/>
            <a:ext cx="480695" cy="372745"/>
          </a:xfrm>
          <a:prstGeom prst="ellipse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19" name="Straight Connector 18"/>
          <p:cNvCxnSpPr>
            <a:stCxn id="18" idx="4"/>
          </p:cNvCxnSpPr>
          <p:nvPr/>
        </p:nvCxnSpPr>
        <p:spPr>
          <a:xfrm flipH="1">
            <a:off x="8298180" y="2481580"/>
            <a:ext cx="7620" cy="71374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329295" y="2608580"/>
            <a:ext cx="299720" cy="27686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298180" y="3181985"/>
            <a:ext cx="299720" cy="27686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7955280" y="2646045"/>
            <a:ext cx="342900" cy="20193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7941310" y="3148965"/>
            <a:ext cx="356870" cy="23241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 1"/>
          <p:cNvGraphicFramePr/>
          <p:nvPr/>
        </p:nvGraphicFramePr>
        <p:xfrm>
          <a:off x="280035" y="3958590"/>
          <a:ext cx="11592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9200"/>
                <a:gridCol w="1159200"/>
                <a:gridCol w="1159200"/>
                <a:gridCol w="1159200"/>
                <a:gridCol w="1159200"/>
                <a:gridCol w="1159200"/>
                <a:gridCol w="1159200"/>
                <a:gridCol w="1159200"/>
                <a:gridCol w="1159200"/>
                <a:gridCol w="1159200"/>
              </a:tblGrid>
              <a:tr h="1885950">
                <a:tc>
                  <a:txBody>
                    <a:bodyPr/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r>
                        <a:rPr lang="en-US">
                          <a:solidFill>
                            <a:schemeClr val="tx1"/>
                          </a:solidFill>
                        </a:rPr>
                        <a:t>________</a:t>
                      </a:r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r>
                        <a:rPr lang="en-US" sz="1800">
                          <a:solidFill>
                            <a:schemeClr val="tx1"/>
                          </a:solidFill>
                          <a:sym typeface="+mn-ea"/>
                        </a:rPr>
                        <a:t>________</a:t>
                      </a:r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r>
                        <a:rPr lang="en-US" sz="1800">
                          <a:solidFill>
                            <a:schemeClr val="tx1"/>
                          </a:solidFill>
                          <a:sym typeface="+mn-ea"/>
                        </a:rPr>
                        <a:t>________</a:t>
                      </a:r>
                      <a:endParaRPr lang="en-US" sz="180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None/>
                      </a:pPr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r>
                        <a:rPr lang="en-US" sz="1800">
                          <a:solidFill>
                            <a:schemeClr val="tx1"/>
                          </a:solidFill>
                          <a:sym typeface="+mn-ea"/>
                        </a:rPr>
                        <a:t>________</a:t>
                      </a:r>
                      <a:endParaRPr lang="en-US" sz="180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None/>
                      </a:pPr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r>
                        <a:rPr lang="en-US" sz="1800">
                          <a:solidFill>
                            <a:schemeClr val="tx1"/>
                          </a:solidFill>
                          <a:sym typeface="+mn-ea"/>
                        </a:rPr>
                        <a:t>________</a:t>
                      </a:r>
                      <a:endParaRPr lang="en-US" sz="180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None/>
                      </a:pPr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r>
                        <a:rPr lang="en-US" sz="1800">
                          <a:solidFill>
                            <a:schemeClr val="tx1"/>
                          </a:solidFill>
                          <a:sym typeface="+mn-ea"/>
                        </a:rPr>
                        <a:t>________</a:t>
                      </a:r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r>
                        <a:rPr lang="en-US" sz="1800">
                          <a:solidFill>
                            <a:schemeClr val="tx1"/>
                          </a:solidFill>
                          <a:sym typeface="+mn-ea"/>
                        </a:rPr>
                        <a:t>________</a:t>
                      </a:r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r>
                        <a:rPr lang="en-US" sz="1800">
                          <a:solidFill>
                            <a:schemeClr val="tx1"/>
                          </a:solidFill>
                          <a:sym typeface="+mn-ea"/>
                        </a:rPr>
                        <a:t>________</a:t>
                      </a:r>
                      <a:endParaRPr lang="en-US" sz="180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None/>
                      </a:pPr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r>
                        <a:rPr lang="en-US" sz="1800">
                          <a:solidFill>
                            <a:schemeClr val="tx1"/>
                          </a:solidFill>
                          <a:sym typeface="+mn-ea"/>
                        </a:rPr>
                        <a:t>________</a:t>
                      </a:r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r>
                        <a:rPr lang="en-US" sz="1800">
                          <a:solidFill>
                            <a:schemeClr val="tx1"/>
                          </a:solidFill>
                          <a:sym typeface="+mn-ea"/>
                        </a:rPr>
                        <a:t>________</a:t>
                      </a:r>
                      <a:endParaRPr lang="en-US" sz="180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None/>
                      </a:pPr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 Box 4"/>
          <p:cNvSpPr txBox="1"/>
          <p:nvPr/>
        </p:nvSpPr>
        <p:spPr>
          <a:xfrm>
            <a:off x="560705" y="4534535"/>
            <a:ext cx="641350" cy="8604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5000" b="1"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sz="50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4" name="Text Box 23"/>
          <p:cNvSpPr txBox="1"/>
          <p:nvPr/>
        </p:nvSpPr>
        <p:spPr>
          <a:xfrm>
            <a:off x="1689100" y="4534535"/>
            <a:ext cx="782320" cy="8604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5000" b="1">
                <a:latin typeface="Times New Roman" panose="02020603050405020304" charset="0"/>
                <a:cs typeface="Times New Roman" panose="02020603050405020304" charset="0"/>
              </a:rPr>
              <a:t>M</a:t>
            </a:r>
            <a:endParaRPr lang="en-US" sz="50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5" name="Smiley Face 24"/>
          <p:cNvSpPr/>
          <p:nvPr/>
        </p:nvSpPr>
        <p:spPr>
          <a:xfrm>
            <a:off x="1861185" y="6266815"/>
            <a:ext cx="387985" cy="31051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26" name="Text Box 25"/>
          <p:cNvSpPr txBox="1"/>
          <p:nvPr/>
        </p:nvSpPr>
        <p:spPr>
          <a:xfrm>
            <a:off x="2864485" y="4534535"/>
            <a:ext cx="570865" cy="8604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5000" b="1">
                <a:latin typeface="Times New Roman" panose="02020603050405020304" charset="0"/>
                <a:cs typeface="Times New Roman" panose="02020603050405020304" charset="0"/>
              </a:rPr>
              <a:t>P</a:t>
            </a:r>
            <a:endParaRPr lang="en-US" sz="50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7" name="Smiley Face 26"/>
          <p:cNvSpPr/>
          <p:nvPr/>
        </p:nvSpPr>
        <p:spPr>
          <a:xfrm>
            <a:off x="3015615" y="6266815"/>
            <a:ext cx="387985" cy="31051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28" name="Text Box 27"/>
          <p:cNvSpPr txBox="1"/>
          <p:nvPr/>
        </p:nvSpPr>
        <p:spPr>
          <a:xfrm>
            <a:off x="4008120" y="4534535"/>
            <a:ext cx="676910" cy="8604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5000" b="1">
                <a:latin typeface="Times New Roman" panose="02020603050405020304" charset="0"/>
                <a:cs typeface="Times New Roman" panose="02020603050405020304" charset="0"/>
              </a:rPr>
              <a:t>H</a:t>
            </a:r>
            <a:endParaRPr lang="en-US" sz="50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9" name="Text Box 28"/>
          <p:cNvSpPr txBox="1"/>
          <p:nvPr/>
        </p:nvSpPr>
        <p:spPr>
          <a:xfrm>
            <a:off x="5252720" y="4534535"/>
            <a:ext cx="429895" cy="8604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5000" b="1">
                <a:latin typeface="Times New Roman" panose="02020603050405020304" charset="0"/>
                <a:cs typeface="Times New Roman" panose="02020603050405020304" charset="0"/>
              </a:rPr>
              <a:t>I</a:t>
            </a:r>
            <a:endParaRPr lang="en-US" sz="50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0" name="Text Box 29"/>
          <p:cNvSpPr txBox="1"/>
          <p:nvPr/>
        </p:nvSpPr>
        <p:spPr>
          <a:xfrm>
            <a:off x="6351905" y="4534535"/>
            <a:ext cx="606425" cy="8604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5000" b="1"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sz="50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1" name="Text Box 30"/>
          <p:cNvSpPr txBox="1"/>
          <p:nvPr/>
        </p:nvSpPr>
        <p:spPr>
          <a:xfrm>
            <a:off x="7507605" y="4533900"/>
            <a:ext cx="429895" cy="8604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5000" b="1">
                <a:latin typeface="Times New Roman" panose="02020603050405020304" charset="0"/>
                <a:cs typeface="Times New Roman" panose="02020603050405020304" charset="0"/>
              </a:rPr>
              <a:t>I</a:t>
            </a:r>
            <a:endParaRPr lang="en-US" sz="50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2" name="Smiley Face 31"/>
          <p:cNvSpPr/>
          <p:nvPr/>
        </p:nvSpPr>
        <p:spPr>
          <a:xfrm>
            <a:off x="4220845" y="6266815"/>
            <a:ext cx="387985" cy="31051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33" name="Smiley Face 32"/>
          <p:cNvSpPr/>
          <p:nvPr/>
        </p:nvSpPr>
        <p:spPr>
          <a:xfrm>
            <a:off x="5379720" y="6266815"/>
            <a:ext cx="387985" cy="31051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34" name="Smiley Face 33"/>
          <p:cNvSpPr/>
          <p:nvPr/>
        </p:nvSpPr>
        <p:spPr>
          <a:xfrm>
            <a:off x="6570345" y="6266815"/>
            <a:ext cx="387985" cy="31051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35" name="Smiley Face 34"/>
          <p:cNvSpPr/>
          <p:nvPr/>
        </p:nvSpPr>
        <p:spPr>
          <a:xfrm>
            <a:off x="7653020" y="6266815"/>
            <a:ext cx="387985" cy="31051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4" name="Text Box 3"/>
          <p:cNvSpPr txBox="1"/>
          <p:nvPr/>
        </p:nvSpPr>
        <p:spPr>
          <a:xfrm>
            <a:off x="10668000" y="4534535"/>
            <a:ext cx="535940" cy="8604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5000" b="1">
                <a:latin typeface="Times New Roman" panose="02020603050405020304" charset="0"/>
                <a:cs typeface="Times New Roman" panose="02020603050405020304" charset="0"/>
              </a:rPr>
              <a:t>S</a:t>
            </a:r>
            <a:endParaRPr lang="en-US" sz="50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Smiley Face 5"/>
          <p:cNvSpPr/>
          <p:nvPr/>
        </p:nvSpPr>
        <p:spPr>
          <a:xfrm>
            <a:off x="10815955" y="6266815"/>
            <a:ext cx="387985" cy="31051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7" name="Text Box 6"/>
          <p:cNvSpPr txBox="1"/>
          <p:nvPr/>
        </p:nvSpPr>
        <p:spPr>
          <a:xfrm>
            <a:off x="8629015" y="4533900"/>
            <a:ext cx="641350" cy="8604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5000" b="1"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sz="50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9733280" y="4534535"/>
            <a:ext cx="641350" cy="8604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5000" b="1">
                <a:latin typeface="Times New Roman" panose="02020603050405020304" charset="0"/>
                <a:cs typeface="Times New Roman" panose="02020603050405020304" charset="0"/>
              </a:rPr>
              <a:t>N</a:t>
            </a:r>
            <a:endParaRPr lang="en-US" sz="50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Smiley Face 8"/>
          <p:cNvSpPr/>
          <p:nvPr/>
        </p:nvSpPr>
        <p:spPr>
          <a:xfrm>
            <a:off x="8809990" y="6266815"/>
            <a:ext cx="387985" cy="31051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0" name="Smiley Face 9"/>
          <p:cNvSpPr/>
          <p:nvPr/>
        </p:nvSpPr>
        <p:spPr>
          <a:xfrm>
            <a:off x="9860280" y="6266815"/>
            <a:ext cx="387985" cy="31051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18" grpId="0" bldLvl="0" animBg="1"/>
      <p:bldP spid="18" grpId="1" animBg="1"/>
      <p:bldP spid="5" grpId="0"/>
      <p:bldP spid="5" grpId="1"/>
      <p:bldP spid="24" grpId="0"/>
      <p:bldP spid="24" grpId="1"/>
      <p:bldP spid="26" grpId="0"/>
      <p:bldP spid="26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4" grpId="0"/>
      <p:bldP spid="4" grpId="1"/>
      <p:bldP spid="7" grpId="0"/>
      <p:bldP spid="7" grpId="1"/>
      <p:bldP spid="8" grpId="0"/>
      <p:bldP spid="8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itle 2"/>
          <p:cNvSpPr/>
          <p:nvPr>
            <p:ph type="title"/>
          </p:nvPr>
        </p:nvSpPr>
        <p:spPr>
          <a:xfrm>
            <a:off x="326390" y="273685"/>
            <a:ext cx="11553825" cy="751840"/>
          </a:xfrm>
        </p:spPr>
        <p:txBody>
          <a:bodyPr anchor="t" anchorCtr="0">
            <a:normAutofit fontScale="90000"/>
          </a:bodyPr>
          <a:p>
            <a:r>
              <a:rPr lang="en-US">
                <a:latin typeface="Times New Roman" panose="02020603050405020304" charset="0"/>
                <a:cs typeface="Times New Roman" panose="02020603050405020304" charset="0"/>
              </a:rPr>
              <a:t>1/ This is a type of vetebrates. There are four letters.</a:t>
            </a:r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graphicFrame>
        <p:nvGraphicFramePr>
          <p:cNvPr id="4" name="Table 3"/>
          <p:cNvGraphicFramePr/>
          <p:nvPr/>
        </p:nvGraphicFramePr>
        <p:xfrm>
          <a:off x="326390" y="4246245"/>
          <a:ext cx="8531860" cy="1637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2965"/>
                <a:gridCol w="2132965"/>
                <a:gridCol w="2132965"/>
                <a:gridCol w="2132965"/>
              </a:tblGrid>
              <a:tr h="1637030">
                <a:tc>
                  <a:txBody>
                    <a:bodyPr/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r>
                        <a:rPr lang="en-US">
                          <a:solidFill>
                            <a:schemeClr val="tx1"/>
                          </a:solidFill>
                        </a:rPr>
                        <a:t>_________________</a:t>
                      </a:r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r>
                        <a:rPr lang="en-US" sz="1800">
                          <a:solidFill>
                            <a:schemeClr val="tx1"/>
                          </a:solidFill>
                          <a:sym typeface="+mn-ea"/>
                        </a:rPr>
                        <a:t>_________________</a:t>
                      </a:r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r>
                        <a:rPr lang="en-US" sz="1800">
                          <a:solidFill>
                            <a:schemeClr val="tx1"/>
                          </a:solidFill>
                          <a:sym typeface="+mn-ea"/>
                        </a:rPr>
                        <a:t>_________________</a:t>
                      </a:r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r>
                        <a:rPr lang="en-US" sz="1800">
                          <a:solidFill>
                            <a:schemeClr val="tx1"/>
                          </a:solidFill>
                          <a:sym typeface="+mn-ea"/>
                        </a:rPr>
                        <a:t>_________________</a:t>
                      </a:r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 Box 5"/>
          <p:cNvSpPr txBox="1"/>
          <p:nvPr/>
        </p:nvSpPr>
        <p:spPr>
          <a:xfrm>
            <a:off x="914400" y="4684395"/>
            <a:ext cx="606425" cy="8604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5000" b="1"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sz="50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Smiley Face 6"/>
          <p:cNvSpPr/>
          <p:nvPr/>
        </p:nvSpPr>
        <p:spPr>
          <a:xfrm>
            <a:off x="945515" y="6313170"/>
            <a:ext cx="387985" cy="31051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8" name="Text Box 7"/>
          <p:cNvSpPr txBox="1"/>
          <p:nvPr/>
        </p:nvSpPr>
        <p:spPr>
          <a:xfrm>
            <a:off x="3197860" y="4684395"/>
            <a:ext cx="429895" cy="8604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5000" b="1">
                <a:latin typeface="Times New Roman" panose="02020603050405020304" charset="0"/>
                <a:cs typeface="Times New Roman" panose="02020603050405020304" charset="0"/>
              </a:rPr>
              <a:t>I</a:t>
            </a:r>
            <a:endParaRPr lang="en-US" sz="50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Smiley Face 8"/>
          <p:cNvSpPr/>
          <p:nvPr/>
        </p:nvSpPr>
        <p:spPr>
          <a:xfrm>
            <a:off x="3218815" y="6313170"/>
            <a:ext cx="387985" cy="31051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0" name="Text Box 9"/>
          <p:cNvSpPr txBox="1"/>
          <p:nvPr/>
        </p:nvSpPr>
        <p:spPr>
          <a:xfrm>
            <a:off x="5480685" y="4634865"/>
            <a:ext cx="641350" cy="8604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5000" b="1">
                <a:latin typeface="Times New Roman" panose="02020603050405020304" charset="0"/>
                <a:cs typeface="Times New Roman" panose="02020603050405020304" charset="0"/>
              </a:rPr>
              <a:t>R</a:t>
            </a:r>
            <a:endParaRPr lang="en-US" sz="50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1" name="Smiley Face 10"/>
          <p:cNvSpPr/>
          <p:nvPr/>
        </p:nvSpPr>
        <p:spPr>
          <a:xfrm>
            <a:off x="5554345" y="6313170"/>
            <a:ext cx="387985" cy="31051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2" name="Text Box 11"/>
          <p:cNvSpPr txBox="1"/>
          <p:nvPr/>
        </p:nvSpPr>
        <p:spPr>
          <a:xfrm>
            <a:off x="7437755" y="4623435"/>
            <a:ext cx="641350" cy="8604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5000" b="1"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sz="50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3" name="Smiley Face 12"/>
          <p:cNvSpPr/>
          <p:nvPr/>
        </p:nvSpPr>
        <p:spPr>
          <a:xfrm>
            <a:off x="7582535" y="6313170"/>
            <a:ext cx="387985" cy="31051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7072630" y="3489960"/>
            <a:ext cx="173736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336155" y="1628775"/>
            <a:ext cx="0" cy="183007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321550" y="1613535"/>
            <a:ext cx="100774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298180" y="1613535"/>
            <a:ext cx="0" cy="5118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8065135" y="2108835"/>
            <a:ext cx="480695" cy="372745"/>
          </a:xfrm>
          <a:prstGeom prst="ellipse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19" name="Straight Connector 18"/>
          <p:cNvCxnSpPr>
            <a:stCxn id="18" idx="4"/>
          </p:cNvCxnSpPr>
          <p:nvPr/>
        </p:nvCxnSpPr>
        <p:spPr>
          <a:xfrm flipH="1">
            <a:off x="8298180" y="2481580"/>
            <a:ext cx="7620" cy="71374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329295" y="2608580"/>
            <a:ext cx="299720" cy="27686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298180" y="3181985"/>
            <a:ext cx="299720" cy="27686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7955280" y="2646045"/>
            <a:ext cx="342900" cy="20193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7941310" y="3148965"/>
            <a:ext cx="356870" cy="23241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18" grpId="0" bldLvl="0" animBg="1"/>
      <p:bldP spid="18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GUESSING GAME</a:t>
            </a:r>
            <a:endParaRPr lang="en-US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Title 1"/>
          <p:cNvSpPr>
            <a:spLocks noGrp="1"/>
          </p:cNvSpPr>
          <p:nvPr/>
        </p:nvSpPr>
        <p:spPr>
          <a:xfrm>
            <a:off x="824230" y="1644650"/>
            <a:ext cx="11011535" cy="29235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9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Work in groups. Think of an animal. Ask and answer the questions in exercise 4 and your own questions. Guess the animals.</a:t>
            </a:r>
            <a:endParaRPr lang="en-US" sz="39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24230" y="1938655"/>
            <a:ext cx="10501630" cy="2186940"/>
          </a:xfrm>
          <a:prstGeom prst="round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pic>
        <p:nvPicPr>
          <p:cNvPr id="9" name="Content Placeholder 8" descr="guessing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7607935" y="4243070"/>
            <a:ext cx="3783965" cy="223075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 b="1">
                <a:latin typeface="Times New Roman" panose="02020603050405020304" charset="0"/>
                <a:cs typeface="Times New Roman" panose="02020603050405020304" charset="0"/>
              </a:rPr>
              <a:t>What things are beautiful?</a:t>
            </a:r>
            <a:endParaRPr lang="en-US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9" name="Content Placeholder 8" descr="guessing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197350" y="1514475"/>
            <a:ext cx="3410585" cy="3829685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3186842" y="5967822"/>
            <a:ext cx="5432312" cy="64123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827233" y="5826641"/>
            <a:ext cx="21515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54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2 </a:t>
            </a:r>
            <a:r>
              <a:rPr lang="en-US" sz="54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mins</a:t>
            </a:r>
            <a:endParaRPr lang="en-US" sz="5400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4827270" y="5445760"/>
            <a:ext cx="2312670" cy="5219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 anchor="ctr">
            <a:spAutoFit/>
          </a:bodyPr>
          <a:p>
            <a:pPr algn="ctr"/>
            <a:r>
              <a:rPr lang="en-US" sz="2800" b="1" dirty="0" smtClean="0">
                <a:solidFill>
                  <a:srgbClr val="0070C0"/>
                </a:solidFill>
                <a:latin typeface="Colonna MT" panose="04020805060202030203" pitchFamily="82" charset="0"/>
              </a:rPr>
              <a:t>Time’s up</a:t>
            </a:r>
            <a:endParaRPr lang="en-US" sz="2800" b="1" dirty="0" smtClean="0">
              <a:solidFill>
                <a:srgbClr val="0070C0"/>
              </a:solidFill>
              <a:latin typeface="Colonna MT" panose="04020805060202030203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12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19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00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4" grpId="0" bldLvl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1668</Words>
  <Application>WPS Presentation</Application>
  <PresentationFormat>Widescreen</PresentationFormat>
  <Paragraphs>439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1" baseType="lpstr">
      <vt:lpstr>Arial</vt:lpstr>
      <vt:lpstr>SimSun</vt:lpstr>
      <vt:lpstr>Wingdings</vt:lpstr>
      <vt:lpstr>Times New Roman</vt:lpstr>
      <vt:lpstr>Colonna MT</vt:lpstr>
      <vt:lpstr>Calibri</vt:lpstr>
      <vt:lpstr>Microsoft YaHei</vt:lpstr>
      <vt:lpstr>Arial Unicode MS</vt:lpstr>
      <vt:lpstr>Calibri Light</vt:lpstr>
      <vt:lpstr>Office Theme</vt:lpstr>
      <vt:lpstr>PowerPoint 演示文稿</vt:lpstr>
      <vt:lpstr>PowerPoint 演示文稿</vt:lpstr>
      <vt:lpstr>1/ This is a type of vetebrates. There are four letters.</vt:lpstr>
      <vt:lpstr>1/ This is a type of vetebrates. There are seven letters.</vt:lpstr>
      <vt:lpstr>1/ This is a type of vetebrates. There are eight letters.</vt:lpstr>
      <vt:lpstr>1/ This is a type of vetebrates. There ten eight letters.</vt:lpstr>
      <vt:lpstr>1/ This is a type of vetebrates. There are four letters.</vt:lpstr>
      <vt:lpstr>GUESSING GAME</vt:lpstr>
      <vt:lpstr>What things are beautiful?</vt:lpstr>
      <vt:lpstr>What things are common?</vt:lpstr>
      <vt:lpstr>What things are dull?</vt:lpstr>
      <vt:lpstr>What things are colorful?</vt:lpstr>
      <vt:lpstr>What things are rare?</vt:lpstr>
      <vt:lpstr>PowerPoint 演示文稿</vt:lpstr>
      <vt:lpstr>* For example: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PHAM THI THUY</cp:lastModifiedBy>
  <cp:revision>62</cp:revision>
  <dcterms:created xsi:type="dcterms:W3CDTF">2021-04-30T06:46:00Z</dcterms:created>
  <dcterms:modified xsi:type="dcterms:W3CDTF">2021-07-22T04:01:59Z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1033-11.2.0.10223</vt:lpwstr>
  </property>
</Properties>
</file>