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75" r:id="rId3"/>
    <p:sldId id="276" r:id="rId4"/>
    <p:sldId id="277" r:id="rId5"/>
    <p:sldId id="302" r:id="rId6"/>
    <p:sldId id="303" r:id="rId7"/>
    <p:sldId id="304" r:id="rId8"/>
    <p:sldId id="305" r:id="rId9"/>
    <p:sldId id="306" r:id="rId10"/>
    <p:sldId id="300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9" r:id="rId20"/>
    <p:sldId id="320" r:id="rId21"/>
    <p:sldId id="321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1.jpeg"/><Relationship Id="rId1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 descr="unname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35" y="0"/>
            <a:ext cx="12192635" cy="685863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1348105" y="2668905"/>
            <a:ext cx="948436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UNIT 3: PUZZLES AND GAMES</a:t>
            </a:r>
            <a:endParaRPr lang="en-US" sz="5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85875" y="2530475"/>
            <a:ext cx="9664065" cy="12096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What things are common?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9" name="Content Placeholder 8" descr="guessin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197350" y="1514475"/>
            <a:ext cx="3410585" cy="382968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186842" y="5967822"/>
            <a:ext cx="5432312" cy="6412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27233" y="5826641"/>
            <a:ext cx="215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 </a:t>
            </a:r>
            <a:r>
              <a:rPr lang="en-US" sz="5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mins</a:t>
            </a:r>
            <a:endParaRPr lang="en-US" sz="5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4827270" y="5445760"/>
            <a:ext cx="2312670" cy="5219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Colonna MT" panose="04020805060202030203" pitchFamily="82" charset="0"/>
              </a:rPr>
              <a:t>Time’s up</a:t>
            </a:r>
            <a:endParaRPr lang="en-US" sz="2800" b="1" dirty="0" smtClean="0">
              <a:solidFill>
                <a:srgbClr val="0070C0"/>
              </a:solidFill>
              <a:latin typeface="Colonna MT" panose="0402080506020203020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12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What things are dull?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9" name="Content Placeholder 8" descr="guessin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197350" y="1514475"/>
            <a:ext cx="3410585" cy="382968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186842" y="5967822"/>
            <a:ext cx="5432312" cy="6412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27233" y="5826641"/>
            <a:ext cx="215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 </a:t>
            </a:r>
            <a:r>
              <a:rPr lang="en-US" sz="5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mins</a:t>
            </a:r>
            <a:endParaRPr lang="en-US" sz="5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4827270" y="5445760"/>
            <a:ext cx="2312670" cy="5219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Colonna MT" panose="04020805060202030203" pitchFamily="82" charset="0"/>
              </a:rPr>
              <a:t>Time’s up</a:t>
            </a:r>
            <a:endParaRPr lang="en-US" sz="2800" b="1" dirty="0" smtClean="0">
              <a:solidFill>
                <a:srgbClr val="0070C0"/>
              </a:solidFill>
              <a:latin typeface="Colonna MT" panose="0402080506020203020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12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What things are colorful?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9" name="Content Placeholder 8" descr="guessin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197350" y="1514475"/>
            <a:ext cx="3410585" cy="382968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186842" y="5967822"/>
            <a:ext cx="5432312" cy="6412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27233" y="5826641"/>
            <a:ext cx="215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 </a:t>
            </a:r>
            <a:r>
              <a:rPr lang="en-US" sz="5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mins</a:t>
            </a:r>
            <a:endParaRPr lang="en-US" sz="5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4827270" y="5445760"/>
            <a:ext cx="2312670" cy="5219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Colonna MT" panose="04020805060202030203" pitchFamily="82" charset="0"/>
              </a:rPr>
              <a:t>Time’s up</a:t>
            </a:r>
            <a:endParaRPr lang="en-US" sz="2800" b="1" dirty="0" smtClean="0">
              <a:solidFill>
                <a:srgbClr val="0070C0"/>
              </a:solidFill>
              <a:latin typeface="Colonna MT" panose="0402080506020203020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12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What things are rare?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9" name="Content Placeholder 8" descr="guessin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197350" y="1514475"/>
            <a:ext cx="3410585" cy="382968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186842" y="5967822"/>
            <a:ext cx="5432312" cy="6412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27233" y="5826641"/>
            <a:ext cx="215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 </a:t>
            </a:r>
            <a:r>
              <a:rPr lang="en-US" sz="5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mins</a:t>
            </a:r>
            <a:endParaRPr lang="en-US" sz="5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4827270" y="5445760"/>
            <a:ext cx="2312670" cy="5219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Colonna MT" panose="04020805060202030203" pitchFamily="82" charset="0"/>
              </a:rPr>
              <a:t>Time’s up</a:t>
            </a:r>
            <a:endParaRPr lang="en-US" sz="2800" b="1" dirty="0" smtClean="0">
              <a:solidFill>
                <a:srgbClr val="0070C0"/>
              </a:solidFill>
              <a:latin typeface="Colonna MT" panose="0402080506020203020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12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007745" y="365125"/>
            <a:ext cx="10345420" cy="267081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177925" y="4234815"/>
            <a:ext cx="9055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big,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220595" y="4234815"/>
            <a:ext cx="9728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fast,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460750" y="4234815"/>
            <a:ext cx="20561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dangerous,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5896610" y="4234815"/>
            <a:ext cx="13296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heavy,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602855" y="4234815"/>
            <a:ext cx="20345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intelligent,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2758440" y="4818380"/>
            <a:ext cx="10172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rare,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4383405" y="4818380"/>
            <a:ext cx="13074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pretty,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5896610" y="4818380"/>
            <a:ext cx="9055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ugly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07745" y="4218940"/>
            <a:ext cx="8825865" cy="1334135"/>
          </a:xfrm>
          <a:prstGeom prst="round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Content Placeholder 15"/>
          <p:cNvSpPr/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232910" cy="892175"/>
          </a:xfrm>
        </p:spPr>
        <p:txBody>
          <a:bodyPr anchor="t" anchorCtr="0"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* For example: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4" name="Content Placeholder 1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059180" y="1623695"/>
            <a:ext cx="10004425" cy="4832985"/>
          </a:xfrm>
          <a:prstGeom prst="rect">
            <a:avLst/>
          </a:prstGeom>
        </p:spPr>
      </p:pic>
      <p:sp>
        <p:nvSpPr>
          <p:cNvPr id="5" name="Rectangles 4"/>
          <p:cNvSpPr/>
          <p:nvPr/>
        </p:nvSpPr>
        <p:spPr>
          <a:xfrm>
            <a:off x="2915285" y="1721485"/>
            <a:ext cx="2125345" cy="65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4672330" y="365125"/>
            <a:ext cx="5802630" cy="8921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cat, bear, fish, ostrich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Rectangles 6"/>
          <p:cNvSpPr/>
          <p:nvPr/>
        </p:nvSpPr>
        <p:spPr>
          <a:xfrm rot="20700000">
            <a:off x="1595120" y="3678555"/>
            <a:ext cx="2499995" cy="969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Rectangles 7"/>
          <p:cNvSpPr/>
          <p:nvPr/>
        </p:nvSpPr>
        <p:spPr>
          <a:xfrm rot="480000">
            <a:off x="4561840" y="3599815"/>
            <a:ext cx="1888490" cy="969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ectangles 8"/>
          <p:cNvSpPr/>
          <p:nvPr/>
        </p:nvSpPr>
        <p:spPr>
          <a:xfrm>
            <a:off x="6308090" y="1721485"/>
            <a:ext cx="2135505" cy="969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Rectangles 9"/>
          <p:cNvSpPr/>
          <p:nvPr/>
        </p:nvSpPr>
        <p:spPr>
          <a:xfrm>
            <a:off x="8339455" y="4175125"/>
            <a:ext cx="2135505" cy="969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24460" y="125095"/>
            <a:ext cx="6900545" cy="673290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53605" y="125095"/>
            <a:ext cx="4860925" cy="6550025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838200" y="1364615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241425" y="1364615"/>
            <a:ext cx="386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L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802765" y="1364615"/>
            <a:ext cx="3016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I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2179320" y="1364615"/>
            <a:ext cx="4705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M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2675890" y="1364615"/>
            <a:ext cx="386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1241425" y="2717165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R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1701165" y="2717165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U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Text Box 16"/>
          <p:cNvSpPr txBox="1"/>
          <p:nvPr/>
        </p:nvSpPr>
        <p:spPr>
          <a:xfrm>
            <a:off x="2179320" y="2717165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N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4935855" y="3417570"/>
            <a:ext cx="3524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S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Text Box 18"/>
          <p:cNvSpPr txBox="1"/>
          <p:nvPr/>
        </p:nvSpPr>
        <p:spPr>
          <a:xfrm>
            <a:off x="5359400" y="3402330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W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Text Box 19"/>
          <p:cNvSpPr txBox="1"/>
          <p:nvPr/>
        </p:nvSpPr>
        <p:spPr>
          <a:xfrm>
            <a:off x="5901055" y="3392170"/>
            <a:ext cx="3016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I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6282055" y="3392170"/>
            <a:ext cx="470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M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2" name="Text Box 21"/>
          <p:cNvSpPr txBox="1"/>
          <p:nvPr/>
        </p:nvSpPr>
        <p:spPr>
          <a:xfrm>
            <a:off x="2182495" y="4824730"/>
            <a:ext cx="3524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S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Text Box 22"/>
          <p:cNvSpPr txBox="1"/>
          <p:nvPr/>
        </p:nvSpPr>
        <p:spPr>
          <a:xfrm>
            <a:off x="2630170" y="4824730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U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Text Box 23"/>
          <p:cNvSpPr txBox="1"/>
          <p:nvPr/>
        </p:nvSpPr>
        <p:spPr>
          <a:xfrm>
            <a:off x="3102610" y="4824730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R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5" name="Text Box 24"/>
          <p:cNvSpPr txBox="1"/>
          <p:nvPr/>
        </p:nvSpPr>
        <p:spPr>
          <a:xfrm>
            <a:off x="3612515" y="4824730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V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6" name="Text Box 25"/>
          <p:cNvSpPr txBox="1"/>
          <p:nvPr/>
        </p:nvSpPr>
        <p:spPr>
          <a:xfrm>
            <a:off x="4015740" y="4824730"/>
            <a:ext cx="3016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I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Text Box 26"/>
          <p:cNvSpPr txBox="1"/>
          <p:nvPr/>
        </p:nvSpPr>
        <p:spPr>
          <a:xfrm>
            <a:off x="4522470" y="4824730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V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8" name="Text Box 27"/>
          <p:cNvSpPr txBox="1"/>
          <p:nvPr/>
        </p:nvSpPr>
        <p:spPr>
          <a:xfrm>
            <a:off x="4925695" y="4824730"/>
            <a:ext cx="386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E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9" name="Text Box 28"/>
          <p:cNvSpPr txBox="1"/>
          <p:nvPr/>
        </p:nvSpPr>
        <p:spPr>
          <a:xfrm>
            <a:off x="3128010" y="3417570"/>
            <a:ext cx="386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E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3612515" y="3392170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1" name="Text Box 30"/>
          <p:cNvSpPr txBox="1"/>
          <p:nvPr/>
        </p:nvSpPr>
        <p:spPr>
          <a:xfrm>
            <a:off x="4015740" y="3417570"/>
            <a:ext cx="386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T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2" name="Text Box 31"/>
          <p:cNvSpPr txBox="1"/>
          <p:nvPr/>
        </p:nvSpPr>
        <p:spPr>
          <a:xfrm>
            <a:off x="2221865" y="2040890"/>
            <a:ext cx="419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O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3" name="Text Box 32"/>
          <p:cNvSpPr txBox="1"/>
          <p:nvPr/>
        </p:nvSpPr>
        <p:spPr>
          <a:xfrm>
            <a:off x="2244090" y="3392170"/>
            <a:ext cx="386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T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4" name="Text Box 33"/>
          <p:cNvSpPr txBox="1"/>
          <p:nvPr/>
        </p:nvSpPr>
        <p:spPr>
          <a:xfrm>
            <a:off x="2221230" y="4108450"/>
            <a:ext cx="419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H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5" name="Text Box 34"/>
          <p:cNvSpPr txBox="1"/>
          <p:nvPr/>
        </p:nvSpPr>
        <p:spPr>
          <a:xfrm>
            <a:off x="6366510" y="2040890"/>
            <a:ext cx="335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J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6" name="Text Box 35"/>
          <p:cNvSpPr txBox="1"/>
          <p:nvPr/>
        </p:nvSpPr>
        <p:spPr>
          <a:xfrm>
            <a:off x="6356350" y="2717165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U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Text Box 36"/>
          <p:cNvSpPr txBox="1"/>
          <p:nvPr/>
        </p:nvSpPr>
        <p:spPr>
          <a:xfrm>
            <a:off x="6390005" y="4108450"/>
            <a:ext cx="368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P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8" name="Text Box 37"/>
          <p:cNvSpPr txBox="1"/>
          <p:nvPr/>
        </p:nvSpPr>
        <p:spPr>
          <a:xfrm>
            <a:off x="3170555" y="2717165"/>
            <a:ext cx="419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H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9" name="Text Box 38"/>
          <p:cNvSpPr txBox="1"/>
          <p:nvPr/>
        </p:nvSpPr>
        <p:spPr>
          <a:xfrm>
            <a:off x="3178810" y="4108450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0" name="Text Box 39"/>
          <p:cNvSpPr txBox="1"/>
          <p:nvPr/>
        </p:nvSpPr>
        <p:spPr>
          <a:xfrm>
            <a:off x="4976495" y="4108450"/>
            <a:ext cx="368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P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1" name="Text Box 40"/>
          <p:cNvSpPr txBox="1"/>
          <p:nvPr/>
        </p:nvSpPr>
        <p:spPr>
          <a:xfrm>
            <a:off x="4976495" y="5440680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2" name="Text Box 41"/>
          <p:cNvSpPr txBox="1"/>
          <p:nvPr/>
        </p:nvSpPr>
        <p:spPr>
          <a:xfrm>
            <a:off x="4993005" y="6108065"/>
            <a:ext cx="419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K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212850" y="378460"/>
            <a:ext cx="9225280" cy="200088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ChangeAspect="1"/>
          </p:cNvPicPr>
          <p:nvPr>
            <p:ph sz="half" idx="2"/>
          </p:nvPr>
        </p:nvPicPr>
        <p:blipFill>
          <a:blip r:embed="rId2"/>
          <a:srcRect t="3948" r="49558" b="57694"/>
          <a:stretch>
            <a:fillRect/>
          </a:stretch>
        </p:blipFill>
        <p:spPr>
          <a:xfrm>
            <a:off x="857885" y="3164840"/>
            <a:ext cx="5454015" cy="2919730"/>
          </a:xfrm>
          <a:prstGeom prst="snip1Rect">
            <a:avLst/>
          </a:prstGeom>
        </p:spPr>
      </p:pic>
      <p:sp>
        <p:nvSpPr>
          <p:cNvPr id="10" name="Text Box 9"/>
          <p:cNvSpPr txBox="1"/>
          <p:nvPr/>
        </p:nvSpPr>
        <p:spPr>
          <a:xfrm>
            <a:off x="7150100" y="2823210"/>
            <a:ext cx="36480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1/ I’ve got eight legs.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7171055" y="3540125"/>
            <a:ext cx="2824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2/ I’m quite big.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7150100" y="4123690"/>
            <a:ext cx="24853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3/ I can swim.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7216775" y="4707255"/>
            <a:ext cx="384238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-&gt; You are an octopus.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212850" y="378460"/>
            <a:ext cx="9225280" cy="2000885"/>
          </a:xfrm>
          <a:prstGeom prst="rect">
            <a:avLst/>
          </a:prstGeom>
        </p:spPr>
      </p:pic>
      <p:sp>
        <p:nvSpPr>
          <p:cNvPr id="10" name="Text Box 9"/>
          <p:cNvSpPr txBox="1"/>
          <p:nvPr/>
        </p:nvSpPr>
        <p:spPr>
          <a:xfrm>
            <a:off x="6747510" y="2823210"/>
            <a:ext cx="52412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1/ I’m a large bird from Africa.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7171055" y="3540125"/>
            <a:ext cx="28346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2/ I can run fast.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7150100" y="4123690"/>
            <a:ext cx="22701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3/ I can’t fly.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7216775" y="4707255"/>
            <a:ext cx="36842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-&gt; You are an ostrich.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9" name="Content Placeholder 5"/>
          <p:cNvPicPr>
            <a:picLocks noChangeAspect="1"/>
          </p:cNvPicPr>
          <p:nvPr>
            <p:ph sz="half" idx="2"/>
          </p:nvPr>
        </p:nvPicPr>
        <p:blipFill>
          <a:blip r:embed="rId2"/>
          <a:srcRect t="46931" r="56751"/>
          <a:stretch>
            <a:fillRect/>
          </a:stretch>
        </p:blipFill>
        <p:spPr>
          <a:xfrm>
            <a:off x="749300" y="2823210"/>
            <a:ext cx="4921250" cy="3463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212850" y="378460"/>
            <a:ext cx="9225280" cy="2000885"/>
          </a:xfrm>
          <a:prstGeom prst="rect">
            <a:avLst/>
          </a:prstGeom>
        </p:spPr>
      </p:pic>
      <p:sp>
        <p:nvSpPr>
          <p:cNvPr id="10" name="Text Box 9"/>
          <p:cNvSpPr txBox="1"/>
          <p:nvPr/>
        </p:nvSpPr>
        <p:spPr>
          <a:xfrm>
            <a:off x="6747510" y="2823210"/>
            <a:ext cx="53740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1/ I’m a very dangerous animal.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7171055" y="3540125"/>
            <a:ext cx="484441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2/ I’ve got a very big mouth.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7150100" y="4123690"/>
            <a:ext cx="39522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3/ I am long and green.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7216775" y="4707255"/>
            <a:ext cx="38868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-&gt; You are a crocodile.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8" name="Content Placeholder 5"/>
          <p:cNvPicPr>
            <a:picLocks noChangeAspect="1"/>
          </p:cNvPicPr>
          <p:nvPr>
            <p:ph sz="half" idx="2"/>
          </p:nvPr>
        </p:nvPicPr>
        <p:blipFill>
          <a:blip r:embed="rId2"/>
          <a:srcRect l="44515" t="44897" r="800" b="1649"/>
          <a:stretch>
            <a:fillRect/>
          </a:stretch>
        </p:blipFill>
        <p:spPr>
          <a:xfrm>
            <a:off x="718185" y="2823210"/>
            <a:ext cx="4828540" cy="3399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Content Placeholder 2" descr="images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698115" y="162560"/>
            <a:ext cx="6562725" cy="65328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0">
        <p159:morph option="byObject"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rcRect b="80131"/>
          <a:stretch>
            <a:fillRect/>
          </a:stretch>
        </p:blipFill>
        <p:spPr>
          <a:xfrm>
            <a:off x="838200" y="123190"/>
            <a:ext cx="10515600" cy="156781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372995" y="4963795"/>
            <a:ext cx="21120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How far ...?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788660" y="4963795"/>
            <a:ext cx="21805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How tall ...?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821430" y="5866130"/>
            <a:ext cx="22479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How fast ...?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218680" y="5866130"/>
            <a:ext cx="256413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How many ...?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0" name="Content Placeholder 9" descr="rock paper scissoers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69135" y="1870075"/>
            <a:ext cx="8159115" cy="2914650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Content Placeholder 9" descr="cbdbbdf08d34cf7fc2d227a44bcc947d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0" y="-635"/>
            <a:ext cx="12191365" cy="6858635"/>
          </a:xfrm>
          <a:prstGeom prst="rect">
            <a:avLst/>
          </a:prstGeom>
        </p:spPr>
      </p:pic>
      <p:graphicFrame>
        <p:nvGraphicFramePr>
          <p:cNvPr id="13" name="Content Placeholder 12"/>
          <p:cNvGraphicFramePr/>
          <p:nvPr>
            <p:ph sz="half" idx="1"/>
          </p:nvPr>
        </p:nvGraphicFramePr>
        <p:xfrm>
          <a:off x="1134110" y="1018540"/>
          <a:ext cx="10763250" cy="2800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3250"/>
              </a:tblGrid>
              <a:tr h="28003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4000" b="1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* Homework:</a:t>
                      </a:r>
                      <a:endParaRPr lang="en-US" sz="40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4000" b="0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- Review the grammar structures and new words of unit 3.</a:t>
                      </a:r>
                      <a:endParaRPr lang="en-US" sz="4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4000" b="0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- Prepare Unit 4: “Learning world-Vocabulary: School subjects”.</a:t>
                      </a:r>
                      <a:endParaRPr lang="en-US" sz="4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/>
          <p:nvPr>
            <p:ph type="title"/>
          </p:nvPr>
        </p:nvSpPr>
        <p:spPr>
          <a:xfrm>
            <a:off x="326390" y="273685"/>
            <a:ext cx="11553825" cy="751840"/>
          </a:xfrm>
        </p:spPr>
        <p:txBody>
          <a:bodyPr anchor="t" anchorCtr="0">
            <a:normAutofit fontScale="90000"/>
          </a:bodyPr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1/ This is a type of vetebrates. There are four letters.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326390" y="4246245"/>
          <a:ext cx="8531860" cy="1637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965"/>
                <a:gridCol w="2132965"/>
                <a:gridCol w="2132965"/>
                <a:gridCol w="2132965"/>
              </a:tblGrid>
              <a:tr h="1637030"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_________________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914400" y="4684395"/>
            <a:ext cx="57086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F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945515" y="6313170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3197860" y="4684395"/>
            <a:ext cx="42989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I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3218815" y="6313170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5480685" y="4634865"/>
            <a:ext cx="53594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S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5554345" y="6313170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7437755" y="4623435"/>
            <a:ext cx="67691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H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7582535" y="6313170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72630" y="3489960"/>
            <a:ext cx="17373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36155" y="1628775"/>
            <a:ext cx="0" cy="18300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21550" y="1613535"/>
            <a:ext cx="10077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98180" y="1613535"/>
            <a:ext cx="0" cy="5118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8065135" y="2108835"/>
            <a:ext cx="480695" cy="372745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4"/>
          </p:cNvCxnSpPr>
          <p:nvPr/>
        </p:nvCxnSpPr>
        <p:spPr>
          <a:xfrm flipH="1">
            <a:off x="8298180" y="2481580"/>
            <a:ext cx="7620" cy="71374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29295" y="2608580"/>
            <a:ext cx="299720" cy="27686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98180" y="3181985"/>
            <a:ext cx="299720" cy="27686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955280" y="2646045"/>
            <a:ext cx="342900" cy="20193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941310" y="3148965"/>
            <a:ext cx="356870" cy="23241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8" grpId="0" bldLvl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/>
          <p:nvPr>
            <p:ph type="title"/>
          </p:nvPr>
        </p:nvSpPr>
        <p:spPr>
          <a:xfrm>
            <a:off x="326390" y="273685"/>
            <a:ext cx="11553825" cy="751840"/>
          </a:xfrm>
        </p:spPr>
        <p:txBody>
          <a:bodyPr anchor="t" anchorCtr="0">
            <a:normAutofit fontScale="90000"/>
          </a:bodyPr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1/ This is a type of vetebrates. There are seven letters.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925830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72630" y="3489960"/>
            <a:ext cx="17373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36155" y="1628775"/>
            <a:ext cx="0" cy="18300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21550" y="1613535"/>
            <a:ext cx="10077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98180" y="1613535"/>
            <a:ext cx="0" cy="5118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8065135" y="2108835"/>
            <a:ext cx="480695" cy="372745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4"/>
          </p:cNvCxnSpPr>
          <p:nvPr/>
        </p:nvCxnSpPr>
        <p:spPr>
          <a:xfrm flipH="1">
            <a:off x="8298180" y="2481580"/>
            <a:ext cx="7620" cy="71374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29295" y="2608580"/>
            <a:ext cx="299720" cy="27686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98180" y="3181985"/>
            <a:ext cx="299720" cy="27686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955280" y="2646045"/>
            <a:ext cx="342900" cy="20193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941310" y="3148965"/>
            <a:ext cx="356870" cy="23241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/>
          <p:nvPr/>
        </p:nvGraphicFramePr>
        <p:xfrm>
          <a:off x="280035" y="3958590"/>
          <a:ext cx="11592000" cy="18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/>
                <a:gridCol w="1656000"/>
                <a:gridCol w="1656000"/>
                <a:gridCol w="1656000"/>
                <a:gridCol w="1656000"/>
                <a:gridCol w="1656000"/>
                <a:gridCol w="1656000"/>
              </a:tblGrid>
              <a:tr h="1885950"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____________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728345" y="4534535"/>
            <a:ext cx="78232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M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Text Box 23"/>
          <p:cNvSpPr txBox="1"/>
          <p:nvPr/>
        </p:nvSpPr>
        <p:spPr>
          <a:xfrm>
            <a:off x="2359660" y="4534535"/>
            <a:ext cx="64135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5" name="Smiley Face 24"/>
          <p:cNvSpPr/>
          <p:nvPr/>
        </p:nvSpPr>
        <p:spPr>
          <a:xfrm>
            <a:off x="248602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6" name="Text Box 25"/>
          <p:cNvSpPr txBox="1"/>
          <p:nvPr/>
        </p:nvSpPr>
        <p:spPr>
          <a:xfrm>
            <a:off x="4022725" y="4534535"/>
            <a:ext cx="78232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M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Smiley Face 26"/>
          <p:cNvSpPr/>
          <p:nvPr/>
        </p:nvSpPr>
        <p:spPr>
          <a:xfrm>
            <a:off x="421957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8" name="Text Box 27"/>
          <p:cNvSpPr txBox="1"/>
          <p:nvPr/>
        </p:nvSpPr>
        <p:spPr>
          <a:xfrm>
            <a:off x="5684520" y="4534535"/>
            <a:ext cx="78232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M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9" name="Text Box 28"/>
          <p:cNvSpPr txBox="1"/>
          <p:nvPr/>
        </p:nvSpPr>
        <p:spPr>
          <a:xfrm>
            <a:off x="7294880" y="4534535"/>
            <a:ext cx="64135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8927465" y="4534535"/>
            <a:ext cx="60642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L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1" name="Text Box 30"/>
          <p:cNvSpPr txBox="1"/>
          <p:nvPr/>
        </p:nvSpPr>
        <p:spPr>
          <a:xfrm>
            <a:off x="10525125" y="4533900"/>
            <a:ext cx="53594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S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2" name="Smiley Face 31"/>
          <p:cNvSpPr/>
          <p:nvPr/>
        </p:nvSpPr>
        <p:spPr>
          <a:xfrm>
            <a:off x="588200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3" name="Smiley Face 32"/>
          <p:cNvSpPr/>
          <p:nvPr/>
        </p:nvSpPr>
        <p:spPr>
          <a:xfrm>
            <a:off x="7421880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4" name="Smiley Face 33"/>
          <p:cNvSpPr/>
          <p:nvPr/>
        </p:nvSpPr>
        <p:spPr>
          <a:xfrm>
            <a:off x="914590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10777220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8" grpId="0" bldLvl="0" animBg="1"/>
      <p:bldP spid="18" grpId="1" animBg="1"/>
      <p:bldP spid="5" grpId="0"/>
      <p:bldP spid="5" grpId="1"/>
      <p:bldP spid="24" grpId="0"/>
      <p:bldP spid="24" grpId="1"/>
      <p:bldP spid="26" grpId="0"/>
      <p:bldP spid="26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/>
          <p:nvPr>
            <p:ph type="title"/>
          </p:nvPr>
        </p:nvSpPr>
        <p:spPr>
          <a:xfrm>
            <a:off x="326390" y="273685"/>
            <a:ext cx="11553825" cy="751840"/>
          </a:xfrm>
        </p:spPr>
        <p:txBody>
          <a:bodyPr anchor="t" anchorCtr="0">
            <a:normAutofit fontScale="90000"/>
          </a:bodyPr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1/ This is a type of vetebrates. There are eight letters.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925830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72630" y="3489960"/>
            <a:ext cx="17373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36155" y="1628775"/>
            <a:ext cx="0" cy="18300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21550" y="1613535"/>
            <a:ext cx="10077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98180" y="1613535"/>
            <a:ext cx="0" cy="5118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8065135" y="2108835"/>
            <a:ext cx="480695" cy="372745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4"/>
          </p:cNvCxnSpPr>
          <p:nvPr/>
        </p:nvCxnSpPr>
        <p:spPr>
          <a:xfrm flipH="1">
            <a:off x="8298180" y="2481580"/>
            <a:ext cx="7620" cy="71374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29295" y="2608580"/>
            <a:ext cx="299720" cy="27686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98180" y="3181985"/>
            <a:ext cx="299720" cy="27686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955280" y="2646045"/>
            <a:ext cx="342900" cy="20193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941310" y="3148965"/>
            <a:ext cx="356870" cy="23241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/>
          <p:nvPr/>
        </p:nvGraphicFramePr>
        <p:xfrm>
          <a:off x="280035" y="3958590"/>
          <a:ext cx="11592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00"/>
                <a:gridCol w="1449000"/>
                <a:gridCol w="1449000"/>
                <a:gridCol w="1449000"/>
                <a:gridCol w="1449000"/>
                <a:gridCol w="1449000"/>
                <a:gridCol w="1449000"/>
                <a:gridCol w="1449000"/>
              </a:tblGrid>
              <a:tr h="1885950"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___________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560705" y="4534535"/>
            <a:ext cx="64135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R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Text Box 23"/>
          <p:cNvSpPr txBox="1"/>
          <p:nvPr/>
        </p:nvSpPr>
        <p:spPr>
          <a:xfrm>
            <a:off x="2070100" y="4534535"/>
            <a:ext cx="60642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E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5" name="Smiley Face 24"/>
          <p:cNvSpPr/>
          <p:nvPr/>
        </p:nvSpPr>
        <p:spPr>
          <a:xfrm>
            <a:off x="230314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6" name="Text Box 25"/>
          <p:cNvSpPr txBox="1"/>
          <p:nvPr/>
        </p:nvSpPr>
        <p:spPr>
          <a:xfrm>
            <a:off x="3535045" y="4534535"/>
            <a:ext cx="57086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P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Smiley Face 26"/>
          <p:cNvSpPr/>
          <p:nvPr/>
        </p:nvSpPr>
        <p:spPr>
          <a:xfrm>
            <a:off x="376237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8" name="Text Box 27"/>
          <p:cNvSpPr txBox="1"/>
          <p:nvPr/>
        </p:nvSpPr>
        <p:spPr>
          <a:xfrm>
            <a:off x="4983480" y="4534535"/>
            <a:ext cx="60642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T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9" name="Text Box 28"/>
          <p:cNvSpPr txBox="1"/>
          <p:nvPr/>
        </p:nvSpPr>
        <p:spPr>
          <a:xfrm>
            <a:off x="6456680" y="4534535"/>
            <a:ext cx="42989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I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7997825" y="4534535"/>
            <a:ext cx="60642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L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1" name="Text Box 30"/>
          <p:cNvSpPr txBox="1"/>
          <p:nvPr/>
        </p:nvSpPr>
        <p:spPr>
          <a:xfrm>
            <a:off x="9427845" y="4533900"/>
            <a:ext cx="60642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E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2" name="Smiley Face 31"/>
          <p:cNvSpPr/>
          <p:nvPr/>
        </p:nvSpPr>
        <p:spPr>
          <a:xfrm>
            <a:off x="518096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3" name="Smiley Face 32"/>
          <p:cNvSpPr/>
          <p:nvPr/>
        </p:nvSpPr>
        <p:spPr>
          <a:xfrm>
            <a:off x="6675120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4" name="Smiley Face 33"/>
          <p:cNvSpPr/>
          <p:nvPr/>
        </p:nvSpPr>
        <p:spPr>
          <a:xfrm>
            <a:off x="810958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9573260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10668000" y="4534535"/>
            <a:ext cx="53594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S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81595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8" grpId="0" bldLvl="0" animBg="1"/>
      <p:bldP spid="18" grpId="1" animBg="1"/>
      <p:bldP spid="5" grpId="0"/>
      <p:bldP spid="5" grpId="1"/>
      <p:bldP spid="24" grpId="0"/>
      <p:bldP spid="24" grpId="1"/>
      <p:bldP spid="26" grpId="0"/>
      <p:bldP spid="26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/>
          <p:nvPr>
            <p:ph type="title"/>
          </p:nvPr>
        </p:nvSpPr>
        <p:spPr>
          <a:xfrm>
            <a:off x="326390" y="273685"/>
            <a:ext cx="11553825" cy="751840"/>
          </a:xfrm>
        </p:spPr>
        <p:txBody>
          <a:bodyPr anchor="t" anchorCtr="0">
            <a:normAutofit fontScale="90000"/>
          </a:bodyPr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1/ This is a type of vetebrates. There ten eight letters.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636270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72630" y="3489960"/>
            <a:ext cx="17373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36155" y="1628775"/>
            <a:ext cx="0" cy="18300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21550" y="1613535"/>
            <a:ext cx="10077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98180" y="1613535"/>
            <a:ext cx="0" cy="5118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8065135" y="2108835"/>
            <a:ext cx="480695" cy="372745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4"/>
          </p:cNvCxnSpPr>
          <p:nvPr/>
        </p:nvCxnSpPr>
        <p:spPr>
          <a:xfrm flipH="1">
            <a:off x="8298180" y="2481580"/>
            <a:ext cx="7620" cy="71374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29295" y="2608580"/>
            <a:ext cx="299720" cy="27686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98180" y="3181985"/>
            <a:ext cx="299720" cy="27686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955280" y="2646045"/>
            <a:ext cx="342900" cy="20193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941310" y="3148965"/>
            <a:ext cx="356870" cy="23241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/>
          <p:nvPr/>
        </p:nvGraphicFramePr>
        <p:xfrm>
          <a:off x="280035" y="3958590"/>
          <a:ext cx="11592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200"/>
                <a:gridCol w="1159200"/>
                <a:gridCol w="1159200"/>
                <a:gridCol w="1159200"/>
                <a:gridCol w="1159200"/>
                <a:gridCol w="1159200"/>
                <a:gridCol w="1159200"/>
                <a:gridCol w="1159200"/>
                <a:gridCol w="1159200"/>
                <a:gridCol w="1159200"/>
              </a:tblGrid>
              <a:tr h="1885950"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________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560705" y="4534535"/>
            <a:ext cx="64135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Text Box 23"/>
          <p:cNvSpPr txBox="1"/>
          <p:nvPr/>
        </p:nvSpPr>
        <p:spPr>
          <a:xfrm>
            <a:off x="1689100" y="4534535"/>
            <a:ext cx="78232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M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5" name="Smiley Face 24"/>
          <p:cNvSpPr/>
          <p:nvPr/>
        </p:nvSpPr>
        <p:spPr>
          <a:xfrm>
            <a:off x="186118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6" name="Text Box 25"/>
          <p:cNvSpPr txBox="1"/>
          <p:nvPr/>
        </p:nvSpPr>
        <p:spPr>
          <a:xfrm>
            <a:off x="2864485" y="4534535"/>
            <a:ext cx="57086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P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Smiley Face 26"/>
          <p:cNvSpPr/>
          <p:nvPr/>
        </p:nvSpPr>
        <p:spPr>
          <a:xfrm>
            <a:off x="301561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8" name="Text Box 27"/>
          <p:cNvSpPr txBox="1"/>
          <p:nvPr/>
        </p:nvSpPr>
        <p:spPr>
          <a:xfrm>
            <a:off x="4008120" y="4534535"/>
            <a:ext cx="67691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H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9" name="Text Box 28"/>
          <p:cNvSpPr txBox="1"/>
          <p:nvPr/>
        </p:nvSpPr>
        <p:spPr>
          <a:xfrm>
            <a:off x="5252720" y="4534535"/>
            <a:ext cx="42989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I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6351905" y="4534535"/>
            <a:ext cx="60642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1" name="Text Box 30"/>
          <p:cNvSpPr txBox="1"/>
          <p:nvPr/>
        </p:nvSpPr>
        <p:spPr>
          <a:xfrm>
            <a:off x="7507605" y="4533900"/>
            <a:ext cx="42989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I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2" name="Smiley Face 31"/>
          <p:cNvSpPr/>
          <p:nvPr/>
        </p:nvSpPr>
        <p:spPr>
          <a:xfrm>
            <a:off x="422084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3" name="Smiley Face 32"/>
          <p:cNvSpPr/>
          <p:nvPr/>
        </p:nvSpPr>
        <p:spPr>
          <a:xfrm>
            <a:off x="5379720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4" name="Smiley Face 33"/>
          <p:cNvSpPr/>
          <p:nvPr/>
        </p:nvSpPr>
        <p:spPr>
          <a:xfrm>
            <a:off x="657034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7653020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10668000" y="4534535"/>
            <a:ext cx="53594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S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815955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8629015" y="4533900"/>
            <a:ext cx="64135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9733280" y="4534535"/>
            <a:ext cx="64135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N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8809990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9860280" y="6266815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8" grpId="0" bldLvl="0" animBg="1"/>
      <p:bldP spid="18" grpId="1" animBg="1"/>
      <p:bldP spid="5" grpId="0"/>
      <p:bldP spid="5" grpId="1"/>
      <p:bldP spid="24" grpId="0"/>
      <p:bldP spid="24" grpId="1"/>
      <p:bldP spid="26" grpId="0"/>
      <p:bldP spid="26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4" grpId="0"/>
      <p:bldP spid="4" grpId="1"/>
      <p:bldP spid="7" grpId="0"/>
      <p:bldP spid="7" grpId="1"/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/>
          <p:nvPr>
            <p:ph type="title"/>
          </p:nvPr>
        </p:nvSpPr>
        <p:spPr>
          <a:xfrm>
            <a:off x="326390" y="273685"/>
            <a:ext cx="11553825" cy="751840"/>
          </a:xfrm>
        </p:spPr>
        <p:txBody>
          <a:bodyPr anchor="t" anchorCtr="0">
            <a:normAutofit fontScale="90000"/>
          </a:bodyPr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1/ This is a type of vetebrates. There are four letters.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326390" y="4246245"/>
          <a:ext cx="8531860" cy="1637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965"/>
                <a:gridCol w="2132965"/>
                <a:gridCol w="2132965"/>
                <a:gridCol w="2132965"/>
              </a:tblGrid>
              <a:tr h="1637030"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_________________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sym typeface="+mn-ea"/>
                        </a:rPr>
                        <a:t>_________________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914400" y="4684395"/>
            <a:ext cx="60642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945515" y="6313170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3197860" y="4684395"/>
            <a:ext cx="42989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I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3218815" y="6313170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5480685" y="4634865"/>
            <a:ext cx="64135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R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5554345" y="6313170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7437755" y="4623435"/>
            <a:ext cx="641350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5000" b="1"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sz="5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7582535" y="6313170"/>
            <a:ext cx="387985" cy="3105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072630" y="3489960"/>
            <a:ext cx="17373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36155" y="1628775"/>
            <a:ext cx="0" cy="18300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21550" y="1613535"/>
            <a:ext cx="10077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98180" y="1613535"/>
            <a:ext cx="0" cy="5118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8065135" y="2108835"/>
            <a:ext cx="480695" cy="372745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4"/>
          </p:cNvCxnSpPr>
          <p:nvPr/>
        </p:nvCxnSpPr>
        <p:spPr>
          <a:xfrm flipH="1">
            <a:off x="8298180" y="2481580"/>
            <a:ext cx="7620" cy="71374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29295" y="2608580"/>
            <a:ext cx="299720" cy="27686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98180" y="3181985"/>
            <a:ext cx="299720" cy="27686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955280" y="2646045"/>
            <a:ext cx="342900" cy="20193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941310" y="3148965"/>
            <a:ext cx="356870" cy="23241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8" grpId="0" bldLvl="0" animBg="1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GUESSING GAME</a:t>
            </a:r>
            <a:endParaRPr 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824230" y="1644650"/>
            <a:ext cx="11011535" cy="29235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9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Work in groups. Think of an animal. Ask and answer the questions in exercise 4 and your own questions. Guess the animals.</a:t>
            </a:r>
            <a:endParaRPr lang="en-US" sz="39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4230" y="1938655"/>
            <a:ext cx="10501630" cy="2186940"/>
          </a:xfrm>
          <a:prstGeom prst="round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9" name="Content Placeholder 8" descr="guessin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607935" y="4243070"/>
            <a:ext cx="3783965" cy="22307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What things are beautiful?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9" name="Content Placeholder 8" descr="guessin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197350" y="1514475"/>
            <a:ext cx="3410585" cy="382968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186842" y="5967822"/>
            <a:ext cx="5432312" cy="6412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27233" y="5826641"/>
            <a:ext cx="215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 </a:t>
            </a:r>
            <a:r>
              <a:rPr lang="en-US" sz="5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mins</a:t>
            </a:r>
            <a:endParaRPr lang="en-US" sz="5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4827270" y="5445760"/>
            <a:ext cx="2312670" cy="5219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Colonna MT" panose="04020805060202030203" pitchFamily="82" charset="0"/>
              </a:rPr>
              <a:t>Time’s up</a:t>
            </a:r>
            <a:endParaRPr lang="en-US" sz="2800" b="1" dirty="0" smtClean="0">
              <a:solidFill>
                <a:srgbClr val="0070C0"/>
              </a:solidFill>
              <a:latin typeface="Colonna MT" panose="0402080506020203020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12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1668</Words>
  <Application>WPS Presentation</Application>
  <PresentationFormat>Widescreen</PresentationFormat>
  <Paragraphs>439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SimSun</vt:lpstr>
      <vt:lpstr>Wingdings</vt:lpstr>
      <vt:lpstr>Times New Roman</vt:lpstr>
      <vt:lpstr>Colonna MT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1/ This is a type of vetebrates. There are four letters.</vt:lpstr>
      <vt:lpstr>1/ This is a type of vetebrates. There are seven letters.</vt:lpstr>
      <vt:lpstr>1/ This is a type of vetebrates. There are eight letters.</vt:lpstr>
      <vt:lpstr>1/ This is a type of vetebrates. There ten eight letters.</vt:lpstr>
      <vt:lpstr>1/ This is a type of vetebrates. There are four letters.</vt:lpstr>
      <vt:lpstr>GUESSING GAME</vt:lpstr>
      <vt:lpstr>What things are beautiful?</vt:lpstr>
      <vt:lpstr>What things are common?</vt:lpstr>
      <vt:lpstr>What things are dull?</vt:lpstr>
      <vt:lpstr>What things are colorful?</vt:lpstr>
      <vt:lpstr>What things are rare?</vt:lpstr>
      <vt:lpstr>PowerPoint 演示文稿</vt:lpstr>
      <vt:lpstr>* For example: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PHAM THI THUY</cp:lastModifiedBy>
  <cp:revision>62</cp:revision>
  <dcterms:created xsi:type="dcterms:W3CDTF">2021-04-30T06:46:00Z</dcterms:created>
  <dcterms:modified xsi:type="dcterms:W3CDTF">2021-07-22T04:01:59Z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